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drawings/drawing19.xml" ContentType="application/vnd.openxmlformats-officedocument.drawingml.chartshapes+xml"/>
  <Override PartName="/ppt/charts/chart26.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drawings/drawing17.xml" ContentType="application/vnd.openxmlformats-officedocument.drawingml.chartshapes+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drawings/drawing15.xml" ContentType="application/vnd.openxmlformats-officedocument.drawingml.chartshapes+xml"/>
  <Override PartName="/ppt/charts/chart22.xml" ContentType="application/vnd.openxmlformats-officedocument.drawingml.chart+xml"/>
  <Override PartName="/ppt/commentAuthors.xml" ContentType="application/vnd.openxmlformats-officedocument.presentationml.commentAuthors+xml"/>
  <Override PartName="/ppt/charts/chart7.xml" ContentType="application/vnd.openxmlformats-officedocument.drawingml.chart+xml"/>
  <Override PartName="/ppt/drawings/drawing9.xml" ContentType="application/vnd.openxmlformats-officedocument.drawingml.chartshapes+xml"/>
  <Override PartName="/ppt/drawings/drawing13.xml" ContentType="application/vnd.openxmlformats-officedocument.drawingml.chartshapes+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drawings/drawing11.xml" ContentType="application/vnd.openxmlformats-officedocument.drawingml.chartshapes+xml"/>
  <Override PartName="/ppt/diagrams/layout1.xml" ContentType="application/vnd.openxmlformats-officedocument.drawingml.diagramLayout+xml"/>
  <Override PartName="/ppt/drawings/drawing20.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diagrams/drawing1.xml" ContentType="application/vnd.ms-office.drawingml.diagramDrawing+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diagrams/quickStyle1.xml" ContentType="application/vnd.openxmlformats-officedocument.drawingml.diagramStyle+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drawings/drawing18.xml" ContentType="application/vnd.openxmlformats-officedocument.drawingml.chartshapes+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drawings/drawing16.xml" ContentType="application/vnd.openxmlformats-officedocument.drawingml.chartshapes+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drawings/drawing14.xml" ContentType="application/vnd.openxmlformats-officedocument.drawingml.chartshapes+xml"/>
  <Override PartName="/ppt/charts/chart4.xml" ContentType="application/vnd.openxmlformats-officedocument.drawingml.chart+xml"/>
  <Override PartName="/ppt/drawings/drawing8.xml" ContentType="application/vnd.openxmlformats-officedocument.drawingml.chartshapes+xml"/>
  <Override PartName="/ppt/drawings/drawing12.xml" ContentType="application/vnd.openxmlformats-officedocument.drawingml.chartshapes+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rawings/drawing6.xml" ContentType="application/vnd.openxmlformats-officedocument.drawingml.chartshapes+xml"/>
  <Override PartName="/ppt/drawings/drawing10.xml" ContentType="application/vnd.openxmlformats-officedocument.drawingml.chartshapes+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90" r:id="rId4"/>
    <p:sldId id="311" r:id="rId5"/>
    <p:sldId id="312" r:id="rId6"/>
    <p:sldId id="260" r:id="rId7"/>
    <p:sldId id="261" r:id="rId8"/>
    <p:sldId id="308" r:id="rId9"/>
    <p:sldId id="300" r:id="rId10"/>
    <p:sldId id="307" r:id="rId11"/>
    <p:sldId id="302" r:id="rId12"/>
    <p:sldId id="299" r:id="rId13"/>
    <p:sldId id="306" r:id="rId14"/>
    <p:sldId id="292" r:id="rId15"/>
    <p:sldId id="304" r:id="rId16"/>
    <p:sldId id="284" r:id="rId17"/>
  </p:sldIdLst>
  <p:sldSz cx="9144000" cy="5143500" type="screen16x9"/>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t" initials="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BE4B48"/>
    <a:srgbClr val="4F81BD"/>
    <a:srgbClr val="9780B2"/>
    <a:srgbClr val="D26870"/>
    <a:srgbClr val="000000"/>
    <a:srgbClr val="333333"/>
    <a:srgbClr val="D9932B"/>
    <a:srgbClr val="CC9738"/>
    <a:srgbClr val="9F8AB8"/>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59" autoAdjust="0"/>
    <p:restoredTop sz="93382" autoAdjust="0"/>
  </p:normalViewPr>
  <p:slideViewPr>
    <p:cSldViewPr snapToGrid="0">
      <p:cViewPr varScale="1">
        <p:scale>
          <a:sx n="118" d="100"/>
          <a:sy n="118" d="100"/>
        </p:scale>
        <p:origin x="-102" y="-264"/>
      </p:cViewPr>
      <p:guideLst>
        <p:guide orient="horz" pos="1627"/>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___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Office_Excel____8.xlsx"/></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package" Target="../embeddings/Microsoft_Office_Excel____9.xlsx"/><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Office_Excel____10.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Office_Excel____11.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Office_Excel____12.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Office_Excel____13.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Office_Excel____14.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Office_Excel____15.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___16.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___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Office_Excel____18.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package" Target="../embeddings/Microsoft_Office_Excel____19.xlsx"/></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package" Target="../embeddings/Microsoft_Office_Excel____20.xlsx"/></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19.xml"/><Relationship Id="rId1" Type="http://schemas.openxmlformats.org/officeDocument/2006/relationships/package" Target="../embeddings/Microsoft_Office_Excel____21.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20.xml"/><Relationship Id="rId1" Type="http://schemas.openxmlformats.org/officeDocument/2006/relationships/package" Target="../embeddings/Microsoft_Office_Excel____22.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___23.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___24.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Office_Excel____25.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___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___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___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NULL"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Office_Excel____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0"/>
          <c:y val="0.18683054967256271"/>
          <c:w val="0.93333346058991051"/>
          <c:h val="0.68912414554821777"/>
        </c:manualLayout>
      </c:layout>
      <c:barChart>
        <c:barDir val="col"/>
        <c:grouping val="clustered"/>
        <c:ser>
          <c:idx val="0"/>
          <c:order val="0"/>
          <c:tx>
            <c:strRef>
              <c:f>Sheet1!$B$1</c:f>
              <c:strCache>
                <c:ptCount val="1"/>
                <c:pt idx="0">
                  <c:v>日均生息资产</c:v>
                </c:pt>
              </c:strCache>
            </c:strRef>
          </c:tx>
          <c:dLbls>
            <c:dLbl>
              <c:idx val="0"/>
              <c:layout>
                <c:manualLayout>
                  <c:x val="-8.7279654112505621E-3"/>
                  <c:y val="0.1606427858734529"/>
                </c:manualLayout>
              </c:layout>
              <c:showVal val="1"/>
            </c:dLbl>
            <c:dLbl>
              <c:idx val="1"/>
              <c:layout>
                <c:manualLayout>
                  <c:x val="-5.8794393215568881E-3"/>
                  <c:y val="0.17375370163994838"/>
                </c:manualLayout>
              </c:layout>
              <c:showVal val="1"/>
            </c:dLbl>
            <c:dLbl>
              <c:idx val="2"/>
              <c:layout>
                <c:manualLayout>
                  <c:x val="-5.8789764100285174E-3"/>
                  <c:y val="0.18601550494833841"/>
                </c:manualLayout>
              </c:layout>
              <c:showVal val="1"/>
            </c:dLbl>
            <c:txPr>
              <a:bodyPr/>
              <a:lstStyle/>
              <a:p>
                <a:pPr>
                  <a:defRPr sz="1200" b="0">
                    <a:solidFill>
                      <a:schemeClr val="bg1"/>
                    </a:solidFill>
                    <a:latin typeface="黑体" pitchFamily="2" charset="-122"/>
                    <a:ea typeface="黑体" pitchFamily="2" charset="-122"/>
                  </a:defRPr>
                </a:pPr>
                <a:endParaRPr lang="zh-CN"/>
              </a:p>
            </c:txPr>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27202.79</c:v>
                </c:pt>
                <c:pt idx="1">
                  <c:v>35157.86</c:v>
                </c:pt>
                <c:pt idx="2">
                  <c:v>37910</c:v>
                </c:pt>
              </c:numCache>
            </c:numRef>
          </c:val>
        </c:ser>
        <c:dLbls>
          <c:showVal val="1"/>
        </c:dLbls>
        <c:gapWidth val="75"/>
        <c:axId val="99339648"/>
        <c:axId val="94393472"/>
      </c:barChart>
      <c:catAx>
        <c:axId val="99339648"/>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94393472"/>
        <c:crosses val="autoZero"/>
        <c:auto val="1"/>
        <c:lblAlgn val="ctr"/>
        <c:lblOffset val="100"/>
      </c:catAx>
      <c:valAx>
        <c:axId val="94393472"/>
        <c:scaling>
          <c:orientation val="minMax"/>
        </c:scaling>
        <c:axPos val="l"/>
        <c:numFmt formatCode="_ * #,##0_ ;_ * \-#,##0_ ;_ * &quot;-&quot;??_ ;_ @_ " sourceLinked="1"/>
        <c:majorTickMark val="none"/>
        <c:tickLblPos val="none"/>
        <c:spPr>
          <a:noFill/>
          <a:ln>
            <a:noFill/>
          </a:ln>
        </c:spPr>
        <c:crossAx val="99339648"/>
        <c:crosses val="autoZero"/>
        <c:crossBetween val="between"/>
      </c:valAx>
    </c:plotArea>
    <c:plotVisOnly val="1"/>
  </c:chart>
  <c:txPr>
    <a:bodyPr/>
    <a:lstStyle/>
    <a:p>
      <a:pPr>
        <a:defRPr sz="1800"/>
      </a:pPr>
      <a:endParaRPr lang="zh-CN"/>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贸易融资余额</c:v>
                </c:pt>
              </c:strCache>
            </c:strRef>
          </c:tx>
          <c:dLbls>
            <c:dLbl>
              <c:idx val="0"/>
              <c:layout>
                <c:manualLayout>
                  <c:x val="-1.1289674854512712E-2"/>
                  <c:y val="0.16816827822673419"/>
                </c:manualLayout>
              </c:layout>
              <c:showVal val="1"/>
            </c:dLbl>
            <c:dLbl>
              <c:idx val="1"/>
              <c:layout>
                <c:manualLayout>
                  <c:x val="0"/>
                  <c:y val="0.18018009497051618"/>
                </c:manualLayout>
              </c:layout>
              <c:showVal val="1"/>
            </c:dLbl>
            <c:dLbl>
              <c:idx val="2"/>
              <c:layout>
                <c:manualLayout>
                  <c:x val="0"/>
                  <c:y val="0.15015007914209691"/>
                </c:manualLayout>
              </c:layout>
              <c:showVal val="1"/>
            </c:dLbl>
            <c:txPr>
              <a:bodyPr/>
              <a:lstStyle/>
              <a:p>
                <a:pPr>
                  <a:defRPr sz="1200">
                    <a:solidFill>
                      <a:schemeClr val="bg1"/>
                    </a:solidFill>
                    <a:latin typeface="黑体" pitchFamily="2" charset="-122"/>
                    <a:ea typeface="黑体" pitchFamily="2" charset="-122"/>
                  </a:defRPr>
                </a:pPr>
                <a:endParaRPr lang="zh-CN"/>
              </a:p>
            </c:txPr>
            <c:showVal val="1"/>
          </c:dLbls>
          <c:cat>
            <c:strRef>
              <c:f>Sheet1!$A$2:$A$4</c:f>
              <c:strCache>
                <c:ptCount val="3"/>
                <c:pt idx="0">
                  <c:v>2012年半年度</c:v>
                </c:pt>
                <c:pt idx="1">
                  <c:v>2013年半年度</c:v>
                </c:pt>
                <c:pt idx="2">
                  <c:v>2014年半年度</c:v>
                </c:pt>
              </c:strCache>
            </c:strRef>
          </c:cat>
          <c:val>
            <c:numRef>
              <c:f>Sheet1!$B$2:$B$4</c:f>
              <c:numCache>
                <c:formatCode>_ * #,##0_ ;_ * \-#,##0_ ;_ * "-"??_ ;_ @_ </c:formatCode>
                <c:ptCount val="3"/>
                <c:pt idx="0">
                  <c:v>2695.3100000000022</c:v>
                </c:pt>
                <c:pt idx="1">
                  <c:v>4377.72</c:v>
                </c:pt>
                <c:pt idx="2">
                  <c:v>5850.9</c:v>
                </c:pt>
              </c:numCache>
            </c:numRef>
          </c:val>
        </c:ser>
        <c:dLbls>
          <c:showVal val="1"/>
        </c:dLbls>
        <c:gapWidth val="75"/>
        <c:axId val="79505664"/>
        <c:axId val="79519744"/>
      </c:barChart>
      <c:catAx>
        <c:axId val="79505664"/>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79519744"/>
        <c:crosses val="autoZero"/>
        <c:auto val="1"/>
        <c:lblAlgn val="ctr"/>
        <c:lblOffset val="100"/>
      </c:catAx>
      <c:valAx>
        <c:axId val="79519744"/>
        <c:scaling>
          <c:orientation val="minMax"/>
        </c:scaling>
        <c:axPos val="l"/>
        <c:numFmt formatCode="_ * #,##0_ ;_ * \-#,##0_ ;_ * &quot;-&quot;??_ ;_ @_ " sourceLinked="1"/>
        <c:majorTickMark val="none"/>
        <c:tickLblPos val="none"/>
        <c:spPr>
          <a:ln>
            <a:noFill/>
          </a:ln>
        </c:spPr>
        <c:crossAx val="79505664"/>
        <c:crosses val="autoZero"/>
        <c:crossBetween val="between"/>
      </c:valAx>
    </c:plotArea>
    <c:plotVisOnly val="1"/>
  </c:chart>
  <c:txPr>
    <a:bodyPr/>
    <a:lstStyle/>
    <a:p>
      <a:pPr>
        <a:defRPr sz="1800"/>
      </a:pPr>
      <a:endParaRPr lang="zh-CN"/>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Sheet1!$B$1</c:f>
              <c:strCache>
                <c:ptCount val="1"/>
                <c:pt idx="0">
                  <c:v>国际结算量</c:v>
                </c:pt>
              </c:strCache>
            </c:strRef>
          </c:tx>
          <c:dLbls>
            <c:dLbl>
              <c:idx val="0"/>
              <c:layout>
                <c:manualLayout>
                  <c:x val="0"/>
                  <c:y val="0.19989778075119757"/>
                </c:manualLayout>
              </c:layout>
              <c:showVal val="1"/>
            </c:dLbl>
            <c:dLbl>
              <c:idx val="1"/>
              <c:layout>
                <c:manualLayout>
                  <c:x val="4.0076296432179394E-3"/>
                  <c:y val="0.21357908065845291"/>
                </c:manualLayout>
              </c:layout>
              <c:showVal val="1"/>
            </c:dLbl>
            <c:dLbl>
              <c:idx val="2"/>
              <c:layout>
                <c:manualLayout>
                  <c:x val="4.0076296432179394E-3"/>
                  <c:y val="0.17588889112214406"/>
                </c:manualLayout>
              </c:layout>
              <c:showVal val="1"/>
            </c:dLbl>
            <c:txPr>
              <a:bodyPr/>
              <a:lstStyle/>
              <a:p>
                <a:pPr algn="ctr">
                  <a:defRPr lang="zh-CN" altLang="en-US" sz="1200" b="0" i="0" u="none" strike="noStrike" kern="1200" baseline="0">
                    <a:solidFill>
                      <a:prstClr val="white"/>
                    </a:solidFill>
                    <a:latin typeface="黑体" pitchFamily="2" charset="-122"/>
                    <a:ea typeface="黑体" pitchFamily="2" charset="-122"/>
                    <a:cs typeface="+mn-cs"/>
                  </a:defRPr>
                </a:pPr>
                <a:endParaRPr lang="zh-CN"/>
              </a:p>
            </c:txPr>
            <c:showVal val="1"/>
          </c:dLbls>
          <c:cat>
            <c:strRef>
              <c:f>Sheet1!$A$2:$A$4</c:f>
              <c:strCache>
                <c:ptCount val="3"/>
                <c:pt idx="0">
                  <c:v>2012年半年度</c:v>
                </c:pt>
                <c:pt idx="1">
                  <c:v>2013年半年度</c:v>
                </c:pt>
                <c:pt idx="2">
                  <c:v>2014年半年度</c:v>
                </c:pt>
              </c:strCache>
            </c:strRef>
          </c:cat>
          <c:val>
            <c:numRef>
              <c:f>Sheet1!$B$2:$B$4</c:f>
              <c:numCache>
                <c:formatCode>0_ </c:formatCode>
                <c:ptCount val="3"/>
                <c:pt idx="0">
                  <c:v>261.70999999999964</c:v>
                </c:pt>
                <c:pt idx="1">
                  <c:v>514</c:v>
                </c:pt>
                <c:pt idx="2">
                  <c:v>565.52</c:v>
                </c:pt>
              </c:numCache>
            </c:numRef>
          </c:val>
        </c:ser>
        <c:dLbls>
          <c:showVal val="1"/>
        </c:dLbls>
        <c:gapWidth val="75"/>
        <c:axId val="79551488"/>
        <c:axId val="82748160"/>
      </c:barChart>
      <c:catAx>
        <c:axId val="79551488"/>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82748160"/>
        <c:crosses val="autoZero"/>
        <c:auto val="1"/>
        <c:lblAlgn val="ctr"/>
        <c:lblOffset val="100"/>
      </c:catAx>
      <c:valAx>
        <c:axId val="82748160"/>
        <c:scaling>
          <c:orientation val="minMax"/>
        </c:scaling>
        <c:axPos val="l"/>
        <c:numFmt formatCode="0_ " sourceLinked="1"/>
        <c:majorTickMark val="none"/>
        <c:tickLblPos val="none"/>
        <c:spPr>
          <a:ln>
            <a:noFill/>
          </a:ln>
        </c:spPr>
        <c:crossAx val="79551488"/>
        <c:crosses val="autoZero"/>
        <c:crossBetween val="between"/>
      </c:valAx>
    </c:plotArea>
    <c:plotVisOnly val="1"/>
  </c:chart>
  <c:txPr>
    <a:bodyPr/>
    <a:lstStyle/>
    <a:p>
      <a:pPr>
        <a:defRPr sz="1800"/>
      </a:pPr>
      <a:endParaRPr lang="zh-CN"/>
    </a:p>
  </c:txPr>
  <c:externalData r:id="rId2"/>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现金管理客户日均存款</c:v>
                </c:pt>
              </c:strCache>
            </c:strRef>
          </c:tx>
          <c:dLbls>
            <c:dLbl>
              <c:idx val="0"/>
              <c:layout>
                <c:manualLayout>
                  <c:x val="-1.5887898987990874E-2"/>
                  <c:y val="0.18397782190867668"/>
                </c:manualLayout>
              </c:layout>
              <c:showVal val="1"/>
            </c:dLbl>
            <c:dLbl>
              <c:idx val="1"/>
              <c:layout>
                <c:manualLayout>
                  <c:x val="-3.9719747469977367E-3"/>
                  <c:y val="0.20030644743176743"/>
                </c:manualLayout>
              </c:layout>
              <c:showVal val="1"/>
            </c:dLbl>
            <c:dLbl>
              <c:idx val="2"/>
              <c:layout>
                <c:manualLayout>
                  <c:x val="-1.2183641594019145E-2"/>
                  <c:y val="0.18914622912269091"/>
                </c:manualLayout>
              </c:layout>
              <c:showVal val="1"/>
            </c:dLbl>
            <c:txPr>
              <a:bodyPr/>
              <a:lstStyle/>
              <a:p>
                <a:pPr>
                  <a:defRPr sz="1200">
                    <a:solidFill>
                      <a:schemeClr val="bg1"/>
                    </a:solidFill>
                    <a:latin typeface="黑体" pitchFamily="2" charset="-122"/>
                    <a:ea typeface="黑体" pitchFamily="2" charset="-122"/>
                  </a:defRPr>
                </a:pPr>
                <a:endParaRPr lang="zh-CN"/>
              </a:p>
            </c:txPr>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1984</c:v>
                </c:pt>
                <c:pt idx="1">
                  <c:v>4258</c:v>
                </c:pt>
                <c:pt idx="2">
                  <c:v>5420</c:v>
                </c:pt>
              </c:numCache>
            </c:numRef>
          </c:val>
        </c:ser>
        <c:dLbls>
          <c:showVal val="1"/>
        </c:dLbls>
        <c:gapWidth val="75"/>
        <c:axId val="79539200"/>
        <c:axId val="82750464"/>
      </c:barChart>
      <c:catAx>
        <c:axId val="79539200"/>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82750464"/>
        <c:crosses val="autoZero"/>
        <c:auto val="1"/>
        <c:lblAlgn val="ctr"/>
        <c:lblOffset val="100"/>
      </c:catAx>
      <c:valAx>
        <c:axId val="82750464"/>
        <c:scaling>
          <c:orientation val="minMax"/>
        </c:scaling>
        <c:axPos val="l"/>
        <c:numFmt formatCode="_ * #,##0_ ;_ * \-#,##0_ ;_ * &quot;-&quot;??_ ;_ @_ " sourceLinked="1"/>
        <c:majorTickMark val="none"/>
        <c:tickLblPos val="none"/>
        <c:spPr>
          <a:ln>
            <a:noFill/>
          </a:ln>
        </c:spPr>
        <c:crossAx val="79539200"/>
        <c:crosses val="autoZero"/>
        <c:crossBetween val="between"/>
      </c:valAx>
    </c:plotArea>
    <c:plotVisOnly val="1"/>
  </c:chart>
  <c:txPr>
    <a:bodyPr/>
    <a:lstStyle/>
    <a:p>
      <a:pPr>
        <a:defRPr sz="1800"/>
      </a:pPr>
      <a:endParaRPr lang="zh-CN"/>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列1</c:v>
                </c:pt>
              </c:strCache>
            </c:strRef>
          </c:tx>
          <c:dLbls>
            <c:txPr>
              <a:bodyPr/>
              <a:lstStyle/>
              <a:p>
                <a:pPr>
                  <a:defRPr sz="1200">
                    <a:solidFill>
                      <a:schemeClr val="bg1"/>
                    </a:solidFill>
                    <a:latin typeface="黑体" pitchFamily="2" charset="-122"/>
                    <a:ea typeface="黑体" pitchFamily="2" charset="-122"/>
                  </a:defRPr>
                </a:pPr>
                <a:endParaRPr lang="zh-CN"/>
              </a:p>
            </c:txPr>
            <c:dLblPos val="inEnd"/>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5567</c:v>
                </c:pt>
                <c:pt idx="1">
                  <c:v>7611</c:v>
                </c:pt>
                <c:pt idx="2">
                  <c:v>9042</c:v>
                </c:pt>
              </c:numCache>
            </c:numRef>
          </c:val>
        </c:ser>
        <c:dLbls>
          <c:showVal val="1"/>
        </c:dLbls>
        <c:gapWidth val="75"/>
        <c:axId val="109652992"/>
        <c:axId val="109663360"/>
      </c:barChart>
      <c:catAx>
        <c:axId val="109652992"/>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09663360"/>
        <c:crosses val="autoZero"/>
        <c:auto val="1"/>
        <c:lblAlgn val="ctr"/>
        <c:lblOffset val="100"/>
      </c:catAx>
      <c:valAx>
        <c:axId val="109663360"/>
        <c:scaling>
          <c:orientation val="minMax"/>
        </c:scaling>
        <c:axPos val="l"/>
        <c:numFmt formatCode="_ * #,##0_ ;_ * \-#,##0_ ;_ * &quot;-&quot;??_ ;_ @_ " sourceLinked="1"/>
        <c:majorTickMark val="none"/>
        <c:tickLblPos val="none"/>
        <c:spPr>
          <a:ln>
            <a:noFill/>
          </a:ln>
        </c:spPr>
        <c:crossAx val="109652992"/>
        <c:crosses val="autoZero"/>
        <c:crossBetween val="between"/>
      </c:valAx>
    </c:plotArea>
    <c:plotVisOnly val="1"/>
  </c:chart>
  <c:txPr>
    <a:bodyPr/>
    <a:lstStyle/>
    <a:p>
      <a:pPr>
        <a:defRPr sz="1800"/>
      </a:pPr>
      <a:endParaRPr lang="zh-CN"/>
    </a:p>
  </c:txPr>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信用卡业务业务收入（亿元）</c:v>
                </c:pt>
              </c:strCache>
            </c:strRef>
          </c:tx>
          <c:dLbls>
            <c:txPr>
              <a:bodyPr/>
              <a:lstStyle/>
              <a:p>
                <a:pPr>
                  <a:defRPr sz="1200">
                    <a:solidFill>
                      <a:schemeClr val="bg1"/>
                    </a:solidFill>
                    <a:latin typeface="黑体" pitchFamily="2" charset="-122"/>
                    <a:ea typeface="黑体" pitchFamily="2" charset="-122"/>
                  </a:defRPr>
                </a:pPr>
                <a:endParaRPr lang="zh-CN"/>
              </a:p>
            </c:txPr>
            <c:dLblPos val="inEnd"/>
            <c:showVal val="1"/>
          </c:dLbls>
          <c:cat>
            <c:strRef>
              <c:f>Sheet1!$A$2:$A$4</c:f>
              <c:strCache>
                <c:ptCount val="3"/>
                <c:pt idx="0">
                  <c:v>2012年半年度</c:v>
                </c:pt>
                <c:pt idx="1">
                  <c:v>2013年半年度</c:v>
                </c:pt>
                <c:pt idx="2">
                  <c:v>2014年半年度</c:v>
                </c:pt>
              </c:strCache>
            </c:strRef>
          </c:cat>
          <c:val>
            <c:numRef>
              <c:f>Sheet1!$B$2:$B$4</c:f>
              <c:numCache>
                <c:formatCode>0.00_ </c:formatCode>
                <c:ptCount val="3"/>
                <c:pt idx="0">
                  <c:v>16.079999999999988</c:v>
                </c:pt>
                <c:pt idx="1">
                  <c:v>31.82</c:v>
                </c:pt>
                <c:pt idx="2">
                  <c:v>41.44</c:v>
                </c:pt>
              </c:numCache>
            </c:numRef>
          </c:val>
        </c:ser>
        <c:dLbls>
          <c:showVal val="1"/>
        </c:dLbls>
        <c:gapWidth val="76"/>
        <c:axId val="109539712"/>
        <c:axId val="109561344"/>
      </c:barChart>
      <c:catAx>
        <c:axId val="109539712"/>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09561344"/>
        <c:crosses val="autoZero"/>
        <c:auto val="1"/>
        <c:lblAlgn val="ctr"/>
        <c:lblOffset val="100"/>
      </c:catAx>
      <c:valAx>
        <c:axId val="109561344"/>
        <c:scaling>
          <c:orientation val="minMax"/>
        </c:scaling>
        <c:delete val="1"/>
        <c:axPos val="l"/>
        <c:numFmt formatCode="0.00_ " sourceLinked="1"/>
        <c:majorTickMark val="none"/>
        <c:tickLblPos val="none"/>
        <c:crossAx val="109539712"/>
        <c:crosses val="autoZero"/>
        <c:crossBetween val="between"/>
      </c:valAx>
    </c:plotArea>
    <c:plotVisOnly val="1"/>
  </c:chart>
  <c:txPr>
    <a:bodyPr/>
    <a:lstStyle/>
    <a:p>
      <a:pPr>
        <a:defRPr sz="1800"/>
      </a:pPr>
      <a:endParaRPr lang="zh-CN"/>
    </a:p>
  </c:txPr>
  <c:externalData r:id="rId1"/>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4.325706836598487E-2"/>
          <c:y val="0.11408026714544445"/>
          <c:w val="0.91348586326802972"/>
          <c:h val="0.74168005650117741"/>
        </c:manualLayout>
      </c:layout>
      <c:barChart>
        <c:barDir val="col"/>
        <c:grouping val="clustered"/>
        <c:ser>
          <c:idx val="0"/>
          <c:order val="0"/>
          <c:tx>
            <c:strRef>
              <c:f>Sheet1!$B$1</c:f>
              <c:strCache>
                <c:ptCount val="1"/>
                <c:pt idx="0">
                  <c:v>零售核心客户（万户）</c:v>
                </c:pt>
              </c:strCache>
            </c:strRef>
          </c:tx>
          <c:dLbls>
            <c:txPr>
              <a:bodyPr/>
              <a:lstStyle/>
              <a:p>
                <a:pPr>
                  <a:defRPr sz="1200">
                    <a:solidFill>
                      <a:schemeClr val="bg1"/>
                    </a:solidFill>
                    <a:latin typeface="黑体" pitchFamily="2" charset="-122"/>
                    <a:ea typeface="黑体" pitchFamily="2" charset="-122"/>
                  </a:defRPr>
                </a:pPr>
                <a:endParaRPr lang="zh-CN"/>
              </a:p>
            </c:txPr>
            <c:dLblPos val="inEnd"/>
            <c:showVal val="1"/>
          </c:dLbls>
          <c:cat>
            <c:strRef>
              <c:f>Sheet1!$A$2:$A$4</c:f>
              <c:strCache>
                <c:ptCount val="3"/>
                <c:pt idx="0">
                  <c:v>2011年末</c:v>
                </c:pt>
                <c:pt idx="1">
                  <c:v>2012年末</c:v>
                </c:pt>
                <c:pt idx="2">
                  <c:v>2014年半年末</c:v>
                </c:pt>
              </c:strCache>
            </c:strRef>
          </c:cat>
          <c:val>
            <c:numRef>
              <c:f>Sheet1!$B$2:$B$4</c:f>
              <c:numCache>
                <c:formatCode>0_ </c:formatCode>
                <c:ptCount val="3"/>
                <c:pt idx="0">
                  <c:v>130</c:v>
                </c:pt>
                <c:pt idx="1">
                  <c:v>154</c:v>
                </c:pt>
                <c:pt idx="2">
                  <c:v>174</c:v>
                </c:pt>
              </c:numCache>
            </c:numRef>
          </c:val>
        </c:ser>
        <c:dLbls>
          <c:showVal val="1"/>
        </c:dLbls>
        <c:gapWidth val="75"/>
        <c:axId val="109931136"/>
        <c:axId val="109945600"/>
      </c:barChart>
      <c:catAx>
        <c:axId val="10993113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09945600"/>
        <c:crosses val="autoZero"/>
        <c:auto val="1"/>
        <c:lblAlgn val="ctr"/>
        <c:lblOffset val="100"/>
      </c:catAx>
      <c:valAx>
        <c:axId val="109945600"/>
        <c:scaling>
          <c:orientation val="minMax"/>
        </c:scaling>
        <c:axPos val="l"/>
        <c:numFmt formatCode="0_ " sourceLinked="1"/>
        <c:majorTickMark val="none"/>
        <c:tickLblPos val="none"/>
        <c:spPr>
          <a:ln>
            <a:noFill/>
          </a:ln>
        </c:spPr>
        <c:crossAx val="109931136"/>
        <c:crosses val="autoZero"/>
        <c:crossBetween val="between"/>
      </c:valAx>
    </c:plotArea>
    <c:plotVisOnly val="1"/>
  </c:chart>
  <c:txPr>
    <a:bodyPr/>
    <a:lstStyle/>
    <a:p>
      <a:pPr>
        <a:defRPr sz="1800"/>
      </a:pPr>
      <a:endParaRPr lang="zh-CN"/>
    </a:p>
  </c:txPr>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零售中间业务收入</c:v>
                </c:pt>
              </c:strCache>
            </c:strRef>
          </c:tx>
          <c:dLbls>
            <c:txPr>
              <a:bodyPr/>
              <a:lstStyle/>
              <a:p>
                <a:pPr>
                  <a:defRPr sz="1200">
                    <a:solidFill>
                      <a:schemeClr val="bg1"/>
                    </a:solidFill>
                    <a:latin typeface="黑体" pitchFamily="2" charset="-122"/>
                    <a:ea typeface="黑体" pitchFamily="2" charset="-122"/>
                  </a:defRPr>
                </a:pPr>
                <a:endParaRPr lang="zh-CN"/>
              </a:p>
            </c:txPr>
            <c:dLblPos val="inEnd"/>
            <c:showVal val="1"/>
          </c:dLbls>
          <c:cat>
            <c:strRef>
              <c:f>Sheet1!$A$2:$A$4</c:f>
              <c:strCache>
                <c:ptCount val="3"/>
                <c:pt idx="0">
                  <c:v>2012年半年度</c:v>
                </c:pt>
                <c:pt idx="1">
                  <c:v>2013年半年度</c:v>
                </c:pt>
                <c:pt idx="2">
                  <c:v>2014年半年度</c:v>
                </c:pt>
              </c:strCache>
            </c:strRef>
          </c:cat>
          <c:val>
            <c:numRef>
              <c:f>Sheet1!$B$2:$B$4</c:f>
              <c:numCache>
                <c:formatCode>0.00_ </c:formatCode>
                <c:ptCount val="3"/>
                <c:pt idx="0">
                  <c:v>17.47</c:v>
                </c:pt>
                <c:pt idx="1">
                  <c:v>37.86</c:v>
                </c:pt>
                <c:pt idx="2">
                  <c:v>56.61</c:v>
                </c:pt>
              </c:numCache>
            </c:numRef>
          </c:val>
        </c:ser>
        <c:dLbls>
          <c:showVal val="1"/>
        </c:dLbls>
        <c:gapWidth val="76"/>
        <c:axId val="110226816"/>
        <c:axId val="110101632"/>
      </c:barChart>
      <c:catAx>
        <c:axId val="11022681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10101632"/>
        <c:crosses val="autoZero"/>
        <c:auto val="1"/>
        <c:lblAlgn val="ctr"/>
        <c:lblOffset val="100"/>
      </c:catAx>
      <c:valAx>
        <c:axId val="110101632"/>
        <c:scaling>
          <c:orientation val="minMax"/>
        </c:scaling>
        <c:axPos val="l"/>
        <c:numFmt formatCode="0.00_ " sourceLinked="1"/>
        <c:majorTickMark val="none"/>
        <c:tickLblPos val="none"/>
        <c:spPr>
          <a:ln>
            <a:noFill/>
          </a:ln>
        </c:spPr>
        <c:crossAx val="110226816"/>
        <c:crosses val="autoZero"/>
        <c:crossBetween val="between"/>
      </c:valAx>
    </c:plotArea>
    <c:plotVisOnly val="1"/>
  </c:chart>
  <c:txPr>
    <a:bodyPr/>
    <a:lstStyle/>
    <a:p>
      <a:pPr>
        <a:defRPr sz="1800"/>
      </a:pPr>
      <a:endParaRPr lang="zh-CN"/>
    </a:p>
  </c:txPr>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同业资金来源余额</c:v>
                </c:pt>
              </c:strCache>
            </c:strRef>
          </c:tx>
          <c:dLbls>
            <c:dLbl>
              <c:idx val="0"/>
              <c:delete val="1"/>
            </c:dLbl>
            <c:dLbl>
              <c:idx val="1"/>
              <c:delete val="1"/>
            </c:dLbl>
            <c:dLbl>
              <c:idx val="2"/>
              <c:layout>
                <c:manualLayout>
                  <c:x val="-4.0258771974315535E-3"/>
                  <c:y val="0.19643296021051218"/>
                </c:manualLayout>
              </c:layout>
              <c:tx>
                <c:rich>
                  <a:bodyPr/>
                  <a:lstStyle/>
                  <a:p>
                    <a:r>
                      <a:rPr lang="en-US" dirty="0" smtClean="0"/>
                      <a:t>13,889 </a:t>
                    </a:r>
                    <a:endParaRPr lang="en-US" dirty="0"/>
                  </a:p>
                </c:rich>
              </c:tx>
              <c:showVal val="1"/>
            </c:dLbl>
            <c:txPr>
              <a:bodyPr/>
              <a:lstStyle/>
              <a:p>
                <a:pPr>
                  <a:defRPr sz="1200">
                    <a:solidFill>
                      <a:schemeClr val="bg1"/>
                    </a:solidFill>
                    <a:latin typeface="黑体" pitchFamily="2" charset="-122"/>
                    <a:ea typeface="黑体" pitchFamily="2" charset="-122"/>
                  </a:defRPr>
                </a:pPr>
                <a:endParaRPr lang="zh-CN"/>
              </a:p>
            </c:txPr>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12813.34</c:v>
                </c:pt>
                <c:pt idx="1">
                  <c:v>12844.81</c:v>
                </c:pt>
                <c:pt idx="2">
                  <c:v>13889.16</c:v>
                </c:pt>
              </c:numCache>
            </c:numRef>
          </c:val>
        </c:ser>
        <c:dLbls>
          <c:showVal val="1"/>
        </c:dLbls>
        <c:gapWidth val="75"/>
        <c:axId val="110111744"/>
        <c:axId val="110371584"/>
      </c:barChart>
      <c:catAx>
        <c:axId val="110111744"/>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10371584"/>
        <c:crosses val="autoZero"/>
        <c:auto val="1"/>
        <c:lblAlgn val="ctr"/>
        <c:lblOffset val="100"/>
      </c:catAx>
      <c:valAx>
        <c:axId val="110371584"/>
        <c:scaling>
          <c:orientation val="minMax"/>
          <c:min val="5000"/>
        </c:scaling>
        <c:axPos val="l"/>
        <c:numFmt formatCode="_ * #,##0_ ;_ * \-#,##0_ ;_ * &quot;-&quot;??_ ;_ @_ " sourceLinked="1"/>
        <c:majorTickMark val="none"/>
        <c:tickLblPos val="none"/>
        <c:spPr>
          <a:ln>
            <a:noFill/>
          </a:ln>
        </c:spPr>
        <c:crossAx val="110111744"/>
        <c:crosses val="autoZero"/>
        <c:crossBetween val="between"/>
        <c:majorUnit val="5500"/>
      </c:valAx>
    </c:plotArea>
    <c:plotVisOnly val="1"/>
  </c:chart>
  <c:txPr>
    <a:bodyPr/>
    <a:lstStyle/>
    <a:p>
      <a:pPr>
        <a:defRPr sz="1800"/>
      </a:pPr>
      <a:endParaRPr lang="zh-CN"/>
    </a:p>
  </c:txPr>
  <c:externalData r:id="rId1"/>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pieChart>
        <c:varyColors val="1"/>
        <c:ser>
          <c:idx val="0"/>
          <c:order val="0"/>
          <c:tx>
            <c:strRef>
              <c:f>Sheet1!$B$1</c:f>
              <c:strCache>
                <c:ptCount val="1"/>
                <c:pt idx="0">
                  <c:v>列1</c:v>
                </c:pt>
              </c:strCache>
            </c:strRef>
          </c:tx>
          <c:dPt>
            <c:idx val="2"/>
            <c:spPr>
              <a:solidFill>
                <a:schemeClr val="bg1">
                  <a:lumMod val="65000"/>
                </a:schemeClr>
              </a:solidFill>
            </c:spPr>
          </c:dPt>
          <c:dLbls>
            <c:dLbl>
              <c:idx val="0"/>
              <c:layout>
                <c:manualLayout>
                  <c:x val="-0.13809446008211482"/>
                  <c:y val="0.20802649130226575"/>
                </c:manualLayout>
              </c:layout>
              <c:showPercent val="1"/>
            </c:dLbl>
            <c:txPr>
              <a:bodyPr/>
              <a:lstStyle/>
              <a:p>
                <a:pPr>
                  <a:defRPr sz="1200">
                    <a:solidFill>
                      <a:schemeClr val="bg1"/>
                    </a:solidFill>
                    <a:latin typeface="黑体" pitchFamily="2" charset="-122"/>
                    <a:ea typeface="黑体" pitchFamily="2" charset="-122"/>
                  </a:defRPr>
                </a:pPr>
                <a:endParaRPr lang="zh-CN"/>
              </a:p>
            </c:txPr>
            <c:showPercent val="1"/>
            <c:showLeaderLines val="1"/>
          </c:dLbls>
          <c:cat>
            <c:strRef>
              <c:f>Sheet1!$A$2:$A$4</c:f>
              <c:strCache>
                <c:ptCount val="3"/>
                <c:pt idx="0">
                  <c:v>核心占比</c:v>
                </c:pt>
                <c:pt idx="1">
                  <c:v>一般占比</c:v>
                </c:pt>
                <c:pt idx="2">
                  <c:v>交易性占比</c:v>
                </c:pt>
              </c:strCache>
            </c:strRef>
          </c:cat>
          <c:val>
            <c:numRef>
              <c:f>Sheet1!$B$2:$B$4</c:f>
              <c:numCache>
                <c:formatCode>0%</c:formatCode>
                <c:ptCount val="3"/>
                <c:pt idx="0">
                  <c:v>0.18646677962590574</c:v>
                </c:pt>
                <c:pt idx="1">
                  <c:v>0.46424683743445738</c:v>
                </c:pt>
                <c:pt idx="2">
                  <c:v>0.34928638293963976</c:v>
                </c:pt>
              </c:numCache>
            </c:numRef>
          </c:val>
        </c:ser>
        <c:dLbls>
          <c:showPercent val="1"/>
        </c:dLbls>
        <c:firstSliceAng val="0"/>
      </c:pieChart>
    </c:plotArea>
    <c:plotVisOnly val="1"/>
  </c:chart>
  <c:txPr>
    <a:bodyPr/>
    <a:lstStyle/>
    <a:p>
      <a:pPr>
        <a:defRPr sz="1800"/>
      </a:pPr>
      <a:endParaRPr lang="zh-CN"/>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pieChart>
        <c:varyColors val="1"/>
        <c:ser>
          <c:idx val="0"/>
          <c:order val="0"/>
          <c:tx>
            <c:strRef>
              <c:f>Sheet1!$B$1</c:f>
              <c:strCache>
                <c:ptCount val="1"/>
                <c:pt idx="0">
                  <c:v>列1</c:v>
                </c:pt>
              </c:strCache>
            </c:strRef>
          </c:tx>
          <c:dPt>
            <c:idx val="2"/>
            <c:spPr>
              <a:solidFill>
                <a:prstClr val="white">
                  <a:lumMod val="65000"/>
                </a:prstClr>
              </a:solidFill>
            </c:spPr>
          </c:dPt>
          <c:dLbls>
            <c:txPr>
              <a:bodyPr/>
              <a:lstStyle/>
              <a:p>
                <a:pPr>
                  <a:defRPr sz="1200">
                    <a:solidFill>
                      <a:schemeClr val="bg1"/>
                    </a:solidFill>
                    <a:latin typeface="黑体" pitchFamily="2" charset="-122"/>
                    <a:ea typeface="黑体" pitchFamily="2" charset="-122"/>
                  </a:defRPr>
                </a:pPr>
                <a:endParaRPr lang="zh-CN"/>
              </a:p>
            </c:txPr>
            <c:showPercent val="1"/>
            <c:showLeaderLines val="1"/>
          </c:dLbls>
          <c:cat>
            <c:strRef>
              <c:f>Sheet1!$A$2:$A$4</c:f>
              <c:strCache>
                <c:ptCount val="3"/>
                <c:pt idx="0">
                  <c:v>核心占比</c:v>
                </c:pt>
                <c:pt idx="1">
                  <c:v>一般性占比</c:v>
                </c:pt>
                <c:pt idx="2">
                  <c:v>交易性占比</c:v>
                </c:pt>
              </c:strCache>
            </c:strRef>
          </c:cat>
          <c:val>
            <c:numRef>
              <c:f>Sheet1!$B$2:$B$4</c:f>
              <c:numCache>
                <c:formatCode>0%</c:formatCode>
                <c:ptCount val="3"/>
                <c:pt idx="0">
                  <c:v>0.25170399237940538</c:v>
                </c:pt>
                <c:pt idx="1">
                  <c:v>0.5565981929127759</c:v>
                </c:pt>
                <c:pt idx="2">
                  <c:v>0.19169781470781919</c:v>
                </c:pt>
              </c:numCache>
            </c:numRef>
          </c:val>
        </c:ser>
        <c:dLbls>
          <c:showPercent val="1"/>
        </c:dLbls>
        <c:firstSliceAng val="0"/>
      </c:pieChart>
    </c:plotArea>
    <c:plotVisOnly val="1"/>
  </c:chart>
  <c:txPr>
    <a:bodyPr/>
    <a:lstStyle/>
    <a:p>
      <a:pPr>
        <a:defRPr sz="18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title>
      <c:tx>
        <c:rich>
          <a:bodyPr/>
          <a:lstStyle/>
          <a:p>
            <a:pPr>
              <a:defRPr/>
            </a:pPr>
            <a:r>
              <a:rPr lang="zh-CN" altLang="zh-CN" sz="1400" b="1" dirty="0" smtClean="0">
                <a:latin typeface="黑体" pitchFamily="2" charset="-122"/>
                <a:ea typeface="黑体" pitchFamily="2" charset="-122"/>
              </a:rPr>
              <a:t>本外币存、贷款余额</a:t>
            </a:r>
            <a:endParaRPr lang="zh-CN" altLang="zh-CN" sz="1400" dirty="0">
              <a:latin typeface="黑体" pitchFamily="2" charset="-122"/>
              <a:ea typeface="黑体" pitchFamily="2" charset="-122"/>
            </a:endParaRPr>
          </a:p>
        </c:rich>
      </c:tx>
      <c:layout>
        <c:manualLayout>
          <c:xMode val="edge"/>
          <c:yMode val="edge"/>
          <c:x val="0.31745921999623045"/>
          <c:y val="4.3097341453958403E-2"/>
        </c:manualLayout>
      </c:layout>
    </c:title>
    <c:plotArea>
      <c:layout>
        <c:manualLayout>
          <c:layoutTarget val="inner"/>
          <c:xMode val="edge"/>
          <c:yMode val="edge"/>
          <c:x val="2.2916713669898316E-2"/>
          <c:y val="0.28933830734343335"/>
          <c:w val="0.9541666666666665"/>
          <c:h val="0.5248304537050672"/>
        </c:manualLayout>
      </c:layout>
      <c:lineChart>
        <c:grouping val="standard"/>
        <c:ser>
          <c:idx val="0"/>
          <c:order val="0"/>
          <c:tx>
            <c:strRef>
              <c:f>Sheet1!$B$1</c:f>
              <c:strCache>
                <c:ptCount val="1"/>
                <c:pt idx="0">
                  <c:v>存款</c:v>
                </c:pt>
              </c:strCache>
            </c:strRef>
          </c:tx>
          <c:dLbls>
            <c:dLbl>
              <c:idx val="0"/>
              <c:layout>
                <c:manualLayout>
                  <c:x val="-3.0809860222699641E-2"/>
                  <c:y val="2.6935838408724235E-2"/>
                </c:manualLayout>
              </c:layout>
              <c:showVal val="1"/>
            </c:dLbl>
            <c:dLbl>
              <c:idx val="1"/>
              <c:layout>
                <c:manualLayout>
                  <c:x val="-2.1566902155889644E-2"/>
                  <c:y val="3.6363381851777433E-2"/>
                </c:manualLayout>
              </c:layout>
              <c:showVal val="1"/>
            </c:dLbl>
            <c:dLbl>
              <c:idx val="2"/>
              <c:layout>
                <c:manualLayout>
                  <c:x val="-3.6972074864564192E-2"/>
                  <c:y val="3.6363381851777433E-2"/>
                </c:manualLayout>
              </c:layout>
              <c:showVal val="1"/>
            </c:dLbl>
            <c:txPr>
              <a:bodyPr/>
              <a:lstStyle/>
              <a:p>
                <a:pPr>
                  <a:defRPr sz="1200">
                    <a:latin typeface="黑体" pitchFamily="2" charset="-122"/>
                    <a:ea typeface="黑体" pitchFamily="2" charset="-122"/>
                  </a:defRPr>
                </a:pPr>
                <a:endParaRPr lang="zh-CN"/>
              </a:p>
            </c:txPr>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18133</c:v>
                </c:pt>
                <c:pt idx="1">
                  <c:v>21703</c:v>
                </c:pt>
                <c:pt idx="2">
                  <c:v>22465</c:v>
                </c:pt>
              </c:numCache>
            </c:numRef>
          </c:val>
        </c:ser>
        <c:ser>
          <c:idx val="1"/>
          <c:order val="1"/>
          <c:tx>
            <c:strRef>
              <c:f>Sheet1!$C$1</c:f>
              <c:strCache>
                <c:ptCount val="1"/>
                <c:pt idx="0">
                  <c:v>贷款</c:v>
                </c:pt>
              </c:strCache>
            </c:strRef>
          </c:tx>
          <c:dLbls>
            <c:dLbl>
              <c:idx val="0"/>
              <c:layout>
                <c:manualLayout>
                  <c:x val="-3.0809860222699641E-2"/>
                  <c:y val="3.9056965692649805E-2"/>
                </c:manualLayout>
              </c:layout>
              <c:showVal val="1"/>
            </c:dLbl>
            <c:dLbl>
              <c:idx val="1"/>
              <c:layout>
                <c:manualLayout>
                  <c:x val="-2.1566902155889644E-2"/>
                  <c:y val="4.848450913570318E-2"/>
                </c:manualLayout>
              </c:layout>
              <c:showVal val="1"/>
            </c:dLbl>
            <c:dLbl>
              <c:idx val="2"/>
              <c:layout>
                <c:manualLayout>
                  <c:x val="-4.3133804311779399E-2"/>
                  <c:y val="6.0605636419629003E-2"/>
                </c:manualLayout>
              </c:layout>
              <c:showVal val="1"/>
            </c:dLbl>
            <c:txPr>
              <a:bodyPr/>
              <a:lstStyle/>
              <a:p>
                <a:pPr>
                  <a:defRPr sz="1200">
                    <a:latin typeface="黑体" pitchFamily="2" charset="-122"/>
                    <a:ea typeface="黑体" pitchFamily="2" charset="-122"/>
                  </a:defRPr>
                </a:pPr>
                <a:endParaRPr lang="zh-CN"/>
              </a:p>
            </c:txPr>
            <c:showVal val="1"/>
          </c:dLbls>
          <c:cat>
            <c:strRef>
              <c:f>Sheet1!$A$2:$A$4</c:f>
              <c:strCache>
                <c:ptCount val="3"/>
                <c:pt idx="0">
                  <c:v>2012年末</c:v>
                </c:pt>
                <c:pt idx="1">
                  <c:v>2013年末</c:v>
                </c:pt>
                <c:pt idx="2">
                  <c:v>2014年半年末</c:v>
                </c:pt>
              </c:strCache>
            </c:strRef>
          </c:cat>
          <c:val>
            <c:numRef>
              <c:f>Sheet1!$C$2:$C$4</c:f>
              <c:numCache>
                <c:formatCode>_ * #,##0_ ;_ * \-#,##0_ ;_ * "-"??_ ;_ @_ </c:formatCode>
                <c:ptCount val="3"/>
                <c:pt idx="0">
                  <c:v>12292</c:v>
                </c:pt>
                <c:pt idx="1">
                  <c:v>13571</c:v>
                </c:pt>
                <c:pt idx="2">
                  <c:v>14310</c:v>
                </c:pt>
              </c:numCache>
            </c:numRef>
          </c:val>
        </c:ser>
        <c:dLbls>
          <c:showVal val="1"/>
        </c:dLbls>
        <c:marker val="1"/>
        <c:axId val="99688448"/>
        <c:axId val="99689984"/>
      </c:lineChart>
      <c:catAx>
        <c:axId val="99688448"/>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99689984"/>
        <c:crosses val="autoZero"/>
        <c:auto val="1"/>
        <c:lblAlgn val="ctr"/>
        <c:lblOffset val="100"/>
      </c:catAx>
      <c:valAx>
        <c:axId val="99689984"/>
        <c:scaling>
          <c:orientation val="minMax"/>
        </c:scaling>
        <c:delete val="1"/>
        <c:axPos val="l"/>
        <c:numFmt formatCode="_ * #,##0_ ;_ * \-#,##0_ ;_ * &quot;-&quot;??_ ;_ @_ " sourceLinked="1"/>
        <c:majorTickMark val="none"/>
        <c:tickLblPos val="none"/>
        <c:crossAx val="99688448"/>
        <c:crosses val="autoZero"/>
        <c:crossBetween val="between"/>
      </c:valAx>
    </c:plotArea>
    <c:legend>
      <c:legendPos val="t"/>
      <c:legendEntry>
        <c:idx val="0"/>
        <c:txPr>
          <a:bodyPr/>
          <a:lstStyle/>
          <a:p>
            <a:pPr>
              <a:defRPr sz="1000">
                <a:latin typeface="黑体" pitchFamily="2" charset="-122"/>
                <a:ea typeface="黑体" pitchFamily="2" charset="-122"/>
              </a:defRPr>
            </a:pPr>
            <a:endParaRPr lang="zh-CN"/>
          </a:p>
        </c:txPr>
      </c:legendEntry>
      <c:legendEntry>
        <c:idx val="1"/>
        <c:txPr>
          <a:bodyPr/>
          <a:lstStyle/>
          <a:p>
            <a:pPr>
              <a:defRPr sz="1000">
                <a:latin typeface="黑体" pitchFamily="2" charset="-122"/>
                <a:ea typeface="黑体" pitchFamily="2" charset="-122"/>
              </a:defRPr>
            </a:pPr>
            <a:endParaRPr lang="zh-CN"/>
          </a:p>
        </c:txPr>
      </c:legendEntry>
      <c:layout>
        <c:manualLayout>
          <c:xMode val="edge"/>
          <c:yMode val="edge"/>
          <c:x val="0.31250000000000266"/>
          <c:y val="0.91190546311294352"/>
          <c:w val="0.35492958976550287"/>
          <c:h val="7.2261643281268703E-2"/>
        </c:manualLayout>
      </c:layout>
      <c:txPr>
        <a:bodyPr/>
        <a:lstStyle/>
        <a:p>
          <a:pPr>
            <a:defRPr sz="1200">
              <a:latin typeface="黑体" pitchFamily="2" charset="-122"/>
              <a:ea typeface="黑体" pitchFamily="2" charset="-122"/>
            </a:defRPr>
          </a:pPr>
          <a:endParaRPr lang="zh-CN"/>
        </a:p>
      </c:txPr>
    </c:legend>
    <c:plotVisOnly val="1"/>
  </c:chart>
  <c:txPr>
    <a:bodyPr/>
    <a:lstStyle/>
    <a:p>
      <a:pPr>
        <a:defRPr sz="1800"/>
      </a:pPr>
      <a:endParaRPr lang="zh-CN"/>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Sheet1!$B$1</c:f>
              <c:strCache>
                <c:ptCount val="1"/>
                <c:pt idx="0">
                  <c:v>银银平台结算金额</c:v>
                </c:pt>
              </c:strCache>
            </c:strRef>
          </c:tx>
          <c:dLbls>
            <c:dLbl>
              <c:idx val="1"/>
              <c:spPr/>
              <c:txPr>
                <a:bodyPr/>
                <a:lstStyle/>
                <a:p>
                  <a:pPr marL="90488" indent="0">
                    <a:defRPr sz="1200">
                      <a:solidFill>
                        <a:schemeClr val="tx1"/>
                      </a:solidFill>
                      <a:latin typeface="黑体" pitchFamily="2" charset="-122"/>
                      <a:ea typeface="黑体" pitchFamily="2" charset="-122"/>
                    </a:defRPr>
                  </a:pPr>
                  <a:endParaRPr lang="zh-CN"/>
                </a:p>
              </c:txPr>
            </c:dLbl>
            <c:txPr>
              <a:bodyPr/>
              <a:lstStyle/>
              <a:p>
                <a:pPr>
                  <a:defRPr sz="1200">
                    <a:solidFill>
                      <a:schemeClr val="tx1"/>
                    </a:solidFill>
                    <a:latin typeface="黑体" pitchFamily="2" charset="-122"/>
                    <a:ea typeface="黑体" pitchFamily="2" charset="-122"/>
                  </a:defRPr>
                </a:pPr>
                <a:endParaRPr lang="zh-CN"/>
              </a:p>
            </c:txPr>
            <c:dLblPos val="l"/>
            <c:showVal val="1"/>
          </c:dLbls>
          <c:cat>
            <c:strRef>
              <c:f>Sheet1!$A$2:$A$4</c:f>
              <c:strCache>
                <c:ptCount val="3"/>
                <c:pt idx="0">
                  <c:v>2012年半年度</c:v>
                </c:pt>
                <c:pt idx="1">
                  <c:v>2013年半年度</c:v>
                </c:pt>
                <c:pt idx="2">
                  <c:v>2014年半年度</c:v>
                </c:pt>
              </c:strCache>
            </c:strRef>
          </c:cat>
          <c:val>
            <c:numRef>
              <c:f>Sheet1!$B$2:$B$4</c:f>
              <c:numCache>
                <c:formatCode>_ * #,##0_ ;_ * \-#,##0_ ;_ * "-"??_ ;_ @_ </c:formatCode>
                <c:ptCount val="3"/>
                <c:pt idx="0">
                  <c:v>4962.37</c:v>
                </c:pt>
                <c:pt idx="1">
                  <c:v>6961.74</c:v>
                </c:pt>
                <c:pt idx="2">
                  <c:v>8789.7800000000007</c:v>
                </c:pt>
              </c:numCache>
            </c:numRef>
          </c:val>
        </c:ser>
        <c:dLbls>
          <c:showVal val="1"/>
        </c:dLbls>
        <c:marker val="1"/>
        <c:axId val="100062336"/>
        <c:axId val="100271616"/>
      </c:lineChart>
      <c:lineChart>
        <c:grouping val="standard"/>
        <c:ser>
          <c:idx val="1"/>
          <c:order val="1"/>
          <c:tx>
            <c:strRef>
              <c:f>Sheet1!$C$1</c:f>
              <c:strCache>
                <c:ptCount val="1"/>
                <c:pt idx="0">
                  <c:v>银银平台结算笔数</c:v>
                </c:pt>
              </c:strCache>
            </c:strRef>
          </c:tx>
          <c:dLbls>
            <c:dLbl>
              <c:idx val="0"/>
              <c:layout>
                <c:manualLayout>
                  <c:x val="-0.10505008793384728"/>
                  <c:y val="9.2562033337292654E-2"/>
                </c:manualLayout>
              </c:layout>
              <c:showVal val="1"/>
            </c:dLbl>
            <c:dLbl>
              <c:idx val="1"/>
              <c:layout>
                <c:manualLayout>
                  <c:x val="-8.8888266748789246E-2"/>
                  <c:y val="6.6126273325952292E-2"/>
                </c:manualLayout>
              </c:layout>
              <c:showVal val="1"/>
            </c:dLbl>
            <c:dLbl>
              <c:idx val="2"/>
              <c:layout>
                <c:manualLayout>
                  <c:x val="-0.11717089707794939"/>
                  <c:y val="0.14136312440380189"/>
                </c:manualLayout>
              </c:layout>
              <c:showVal val="1"/>
            </c:dLbl>
            <c:txPr>
              <a:bodyPr/>
              <a:lstStyle/>
              <a:p>
                <a:pPr>
                  <a:defRPr sz="1200">
                    <a:latin typeface="黑体" pitchFamily="2" charset="-122"/>
                    <a:ea typeface="黑体" pitchFamily="2" charset="-122"/>
                  </a:defRPr>
                </a:pPr>
                <a:endParaRPr lang="zh-CN"/>
              </a:p>
            </c:txPr>
            <c:showVal val="1"/>
          </c:dLbls>
          <c:cat>
            <c:strRef>
              <c:f>Sheet1!$A$2:$A$4</c:f>
              <c:strCache>
                <c:ptCount val="3"/>
                <c:pt idx="0">
                  <c:v>2012年半年度</c:v>
                </c:pt>
                <c:pt idx="1">
                  <c:v>2013年半年度</c:v>
                </c:pt>
                <c:pt idx="2">
                  <c:v>2014年半年度</c:v>
                </c:pt>
              </c:strCache>
            </c:strRef>
          </c:cat>
          <c:val>
            <c:numRef>
              <c:f>Sheet1!$C$2:$C$4</c:f>
              <c:numCache>
                <c:formatCode>_ * #,##0_ ;_ * \-#,##0_ ;_ * "-"??_ ;_ @_ </c:formatCode>
                <c:ptCount val="3"/>
                <c:pt idx="0">
                  <c:v>383.07</c:v>
                </c:pt>
                <c:pt idx="1">
                  <c:v>547.99</c:v>
                </c:pt>
                <c:pt idx="2">
                  <c:v>1058.5999999999999</c:v>
                </c:pt>
              </c:numCache>
            </c:numRef>
          </c:val>
        </c:ser>
        <c:marker val="1"/>
        <c:axId val="100326016"/>
        <c:axId val="100273536"/>
      </c:lineChart>
      <c:catAx>
        <c:axId val="10006233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00271616"/>
        <c:crosses val="autoZero"/>
        <c:auto val="1"/>
        <c:lblAlgn val="ctr"/>
        <c:lblOffset val="70"/>
      </c:catAx>
      <c:valAx>
        <c:axId val="100271616"/>
        <c:scaling>
          <c:orientation val="minMax"/>
        </c:scaling>
        <c:axPos val="l"/>
        <c:numFmt formatCode="_ * #,##0_ ;_ * \-#,##0_ ;_ * &quot;-&quot;??_ ;_ @_ " sourceLinked="1"/>
        <c:majorTickMark val="none"/>
        <c:tickLblPos val="none"/>
        <c:spPr>
          <a:ln>
            <a:noFill/>
          </a:ln>
        </c:spPr>
        <c:crossAx val="100062336"/>
        <c:crosses val="autoZero"/>
        <c:crossBetween val="between"/>
      </c:valAx>
      <c:valAx>
        <c:axId val="100273536"/>
        <c:scaling>
          <c:orientation val="minMax"/>
        </c:scaling>
        <c:axPos val="r"/>
        <c:numFmt formatCode="_ * #,##0_ ;_ * \-#,##0_ ;_ * &quot;-&quot;??_ ;_ @_ " sourceLinked="1"/>
        <c:tickLblPos val="none"/>
        <c:spPr>
          <a:ln>
            <a:noFill/>
          </a:ln>
        </c:spPr>
        <c:crossAx val="100326016"/>
        <c:crosses val="max"/>
        <c:crossBetween val="between"/>
      </c:valAx>
      <c:catAx>
        <c:axId val="100326016"/>
        <c:scaling>
          <c:orientation val="minMax"/>
        </c:scaling>
        <c:delete val="1"/>
        <c:axPos val="b"/>
        <c:tickLblPos val="none"/>
        <c:crossAx val="100273536"/>
        <c:crosses val="autoZero"/>
        <c:auto val="1"/>
        <c:lblAlgn val="ctr"/>
        <c:lblOffset val="100"/>
      </c:catAx>
    </c:plotArea>
    <c:legend>
      <c:legendPos val="b"/>
      <c:layout>
        <c:manualLayout>
          <c:xMode val="edge"/>
          <c:yMode val="edge"/>
          <c:x val="5.0000127255929512E-2"/>
          <c:y val="0.86072907607967075"/>
          <c:w val="0.89999974548814177"/>
          <c:h val="9.6699025778745076E-2"/>
        </c:manualLayout>
      </c:layout>
      <c:txPr>
        <a:bodyPr/>
        <a:lstStyle/>
        <a:p>
          <a:pPr>
            <a:defRPr sz="1000">
              <a:latin typeface="黑体" pitchFamily="2" charset="-122"/>
              <a:ea typeface="黑体" pitchFamily="2" charset="-122"/>
            </a:defRPr>
          </a:pPr>
          <a:endParaRPr lang="zh-CN"/>
        </a:p>
      </c:txPr>
    </c:legend>
    <c:plotVisOnly val="1"/>
    <c:dispBlanksAs val="gap"/>
  </c:chart>
  <c:txPr>
    <a:bodyPr/>
    <a:lstStyle/>
    <a:p>
      <a:pPr>
        <a:defRPr sz="1800"/>
      </a:pPr>
      <a:endParaRPr lang="zh-CN"/>
    </a:p>
  </c:txPr>
  <c:externalData r:id="rId1"/>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中间业务收入</c:v>
                </c:pt>
              </c:strCache>
            </c:strRef>
          </c:tx>
          <c:dLbls>
            <c:txPr>
              <a:bodyPr/>
              <a:lstStyle/>
              <a:p>
                <a:pPr>
                  <a:defRPr sz="1200">
                    <a:solidFill>
                      <a:schemeClr val="bg1"/>
                    </a:solidFill>
                    <a:latin typeface="黑体" pitchFamily="2" charset="-122"/>
                    <a:ea typeface="黑体" pitchFamily="2" charset="-122"/>
                  </a:defRPr>
                </a:pPr>
                <a:endParaRPr lang="zh-CN"/>
              </a:p>
            </c:txPr>
            <c:dLblPos val="inEnd"/>
            <c:showVal val="1"/>
          </c:dLbls>
          <c:cat>
            <c:strRef>
              <c:f>Sheet1!$A$2:$A$4</c:f>
              <c:strCache>
                <c:ptCount val="3"/>
                <c:pt idx="0">
                  <c:v>2012年半年度</c:v>
                </c:pt>
                <c:pt idx="1">
                  <c:v>2013年半年度</c:v>
                </c:pt>
                <c:pt idx="2">
                  <c:v>2014年半年度</c:v>
                </c:pt>
              </c:strCache>
            </c:strRef>
          </c:cat>
          <c:val>
            <c:numRef>
              <c:f>Sheet1!$B$2:$B$4</c:f>
              <c:numCache>
                <c:formatCode>General</c:formatCode>
                <c:ptCount val="3"/>
                <c:pt idx="0">
                  <c:v>6.53</c:v>
                </c:pt>
                <c:pt idx="1">
                  <c:v>26.97</c:v>
                </c:pt>
                <c:pt idx="2">
                  <c:v>30.439999999999987</c:v>
                </c:pt>
              </c:numCache>
            </c:numRef>
          </c:val>
        </c:ser>
        <c:dLbls>
          <c:showVal val="1"/>
        </c:dLbls>
        <c:gapWidth val="76"/>
        <c:axId val="109332736"/>
        <c:axId val="109356544"/>
      </c:barChart>
      <c:catAx>
        <c:axId val="10933273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09356544"/>
        <c:crosses val="autoZero"/>
        <c:auto val="1"/>
        <c:lblAlgn val="ctr"/>
        <c:lblOffset val="100"/>
      </c:catAx>
      <c:valAx>
        <c:axId val="109356544"/>
        <c:scaling>
          <c:orientation val="minMax"/>
          <c:max val="37"/>
          <c:min val="0"/>
        </c:scaling>
        <c:axPos val="l"/>
        <c:numFmt formatCode="General" sourceLinked="1"/>
        <c:majorTickMark val="none"/>
        <c:tickLblPos val="none"/>
        <c:spPr>
          <a:ln>
            <a:noFill/>
          </a:ln>
        </c:spPr>
        <c:crossAx val="109332736"/>
        <c:crosses val="autoZero"/>
        <c:crossBetween val="between"/>
      </c:valAx>
    </c:plotArea>
    <c:plotVisOnly val="1"/>
  </c:chart>
  <c:txPr>
    <a:bodyPr/>
    <a:lstStyle/>
    <a:p>
      <a:pPr>
        <a:defRPr sz="1800"/>
      </a:pPr>
      <a:endParaRPr lang="zh-CN"/>
    </a:p>
  </c:txPr>
  <c:externalData r:id="rId1"/>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系列 1</c:v>
                </c:pt>
              </c:strCache>
            </c:strRef>
          </c:tx>
          <c:dLbls>
            <c:dLbl>
              <c:idx val="0"/>
              <c:layout>
                <c:manualLayout>
                  <c:x val="0"/>
                  <c:y val="0.21135962478335135"/>
                </c:manualLayout>
              </c:layout>
              <c:dLblPos val="outEnd"/>
              <c:showVal val="1"/>
            </c:dLbl>
            <c:dLbl>
              <c:idx val="1"/>
              <c:layout>
                <c:manualLayout>
                  <c:x val="0"/>
                  <c:y val="7.4074749337092197E-2"/>
                </c:manualLayout>
              </c:layout>
              <c:dLblPos val="outEnd"/>
              <c:showVal val="1"/>
            </c:dLbl>
            <c:dLbl>
              <c:idx val="2"/>
              <c:layout>
                <c:manualLayout>
                  <c:x val="-8.8086453970621533E-17"/>
                  <c:y val="0.15374276555910468"/>
                </c:manualLayout>
              </c:layout>
              <c:dLblPos val="outEnd"/>
              <c:showVal val="1"/>
            </c:dLbl>
            <c:txPr>
              <a:bodyPr/>
              <a:lstStyle/>
              <a:p>
                <a:pPr>
                  <a:defRPr sz="1200">
                    <a:solidFill>
                      <a:schemeClr val="bg1"/>
                    </a:solidFill>
                    <a:latin typeface="黑体" pitchFamily="2" charset="-122"/>
                    <a:ea typeface="黑体" pitchFamily="2" charset="-122"/>
                  </a:defRPr>
                </a:pPr>
                <a:endParaRPr lang="zh-CN"/>
              </a:p>
            </c:txPr>
            <c:dLblPos val="inEnd"/>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3351</c:v>
                </c:pt>
                <c:pt idx="1">
                  <c:v>5633</c:v>
                </c:pt>
                <c:pt idx="2">
                  <c:v>5044</c:v>
                </c:pt>
              </c:numCache>
            </c:numRef>
          </c:val>
        </c:ser>
        <c:dLbls>
          <c:showVal val="1"/>
        </c:dLbls>
        <c:gapWidth val="75"/>
        <c:axId val="111558656"/>
        <c:axId val="111560192"/>
      </c:barChart>
      <c:catAx>
        <c:axId val="11155865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11560192"/>
        <c:crosses val="autoZero"/>
        <c:auto val="1"/>
        <c:lblAlgn val="ctr"/>
        <c:lblOffset val="100"/>
      </c:catAx>
      <c:valAx>
        <c:axId val="111560192"/>
        <c:scaling>
          <c:orientation val="minMax"/>
        </c:scaling>
        <c:axPos val="l"/>
        <c:numFmt formatCode="_ * #,##0_ ;_ * \-#,##0_ ;_ * &quot;-&quot;??_ ;_ @_ " sourceLinked="1"/>
        <c:majorTickMark val="none"/>
        <c:tickLblPos val="none"/>
        <c:spPr>
          <a:ln>
            <a:noFill/>
          </a:ln>
        </c:spPr>
        <c:crossAx val="111558656"/>
        <c:crosses val="autoZero"/>
        <c:crossBetween val="between"/>
      </c:valAx>
    </c:plotArea>
    <c:plotVisOnly val="1"/>
  </c:chart>
  <c:txPr>
    <a:bodyPr/>
    <a:lstStyle/>
    <a:p>
      <a:pPr>
        <a:defRPr sz="1800"/>
      </a:pPr>
      <a:endParaRPr lang="zh-CN"/>
    </a:p>
  </c:txPr>
  <c:externalData r:id="rId1"/>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系列 1</c:v>
                </c:pt>
              </c:strCache>
            </c:strRef>
          </c:tx>
          <c:dLbls>
            <c:txPr>
              <a:bodyPr/>
              <a:lstStyle/>
              <a:p>
                <a:pPr>
                  <a:defRPr sz="1200">
                    <a:solidFill>
                      <a:schemeClr val="bg1"/>
                    </a:solidFill>
                    <a:latin typeface="黑体" pitchFamily="2" charset="-122"/>
                    <a:ea typeface="黑体" pitchFamily="2" charset="-122"/>
                  </a:defRPr>
                </a:pPr>
                <a:endParaRPr lang="zh-CN"/>
              </a:p>
            </c:txPr>
            <c:dLblPos val="inEnd"/>
            <c:showVal val="1"/>
          </c:dLbls>
          <c:cat>
            <c:strRef>
              <c:f>Sheet1!$A$2:$A$4</c:f>
              <c:strCache>
                <c:ptCount val="3"/>
                <c:pt idx="0">
                  <c:v>2012年末</c:v>
                </c:pt>
                <c:pt idx="1">
                  <c:v>2013年末</c:v>
                </c:pt>
                <c:pt idx="2">
                  <c:v>2014年半年末</c:v>
                </c:pt>
              </c:strCache>
            </c:strRef>
          </c:cat>
          <c:val>
            <c:numRef>
              <c:f>Sheet1!$B$2:$B$4</c:f>
              <c:numCache>
                <c:formatCode>General</c:formatCode>
                <c:ptCount val="3"/>
                <c:pt idx="0">
                  <c:v>400</c:v>
                </c:pt>
                <c:pt idx="1">
                  <c:v>529</c:v>
                </c:pt>
                <c:pt idx="2">
                  <c:v>610</c:v>
                </c:pt>
              </c:numCache>
            </c:numRef>
          </c:val>
        </c:ser>
        <c:dLbls>
          <c:showVal val="1"/>
        </c:dLbls>
        <c:gapWidth val="75"/>
        <c:axId val="112047616"/>
        <c:axId val="112049152"/>
      </c:barChart>
      <c:catAx>
        <c:axId val="11204761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12049152"/>
        <c:crosses val="autoZero"/>
        <c:auto val="1"/>
        <c:lblAlgn val="ctr"/>
        <c:lblOffset val="100"/>
      </c:catAx>
      <c:valAx>
        <c:axId val="112049152"/>
        <c:scaling>
          <c:orientation val="minMax"/>
        </c:scaling>
        <c:axPos val="l"/>
        <c:numFmt formatCode="General" sourceLinked="1"/>
        <c:majorTickMark val="none"/>
        <c:tickLblPos val="none"/>
        <c:spPr>
          <a:ln>
            <a:noFill/>
          </a:ln>
        </c:spPr>
        <c:crossAx val="112047616"/>
        <c:crosses val="autoZero"/>
        <c:crossBetween val="between"/>
      </c:valAx>
    </c:plotArea>
    <c:plotVisOnly val="1"/>
  </c:chart>
  <c:txPr>
    <a:bodyPr/>
    <a:lstStyle/>
    <a:p>
      <a:pPr>
        <a:defRPr sz="1800"/>
      </a:pPr>
      <a:endParaRPr lang="zh-CN"/>
    </a:p>
  </c:txPr>
  <c:externalData r:id="rId1"/>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0.12083333333333333"/>
          <c:y val="5.8902275769745702E-2"/>
          <c:w val="0.71666666666666667"/>
          <c:h val="0.80599774425787163"/>
        </c:manualLayout>
      </c:layout>
      <c:barChart>
        <c:barDir val="col"/>
        <c:grouping val="clustered"/>
        <c:ser>
          <c:idx val="0"/>
          <c:order val="0"/>
          <c:tx>
            <c:strRef>
              <c:f>Sheet1!$B$1</c:f>
              <c:strCache>
                <c:ptCount val="1"/>
                <c:pt idx="0">
                  <c:v>系列 1</c:v>
                </c:pt>
              </c:strCache>
            </c:strRef>
          </c:tx>
          <c:dLbls>
            <c:txPr>
              <a:bodyPr/>
              <a:lstStyle/>
              <a:p>
                <a:pPr>
                  <a:defRPr sz="1200">
                    <a:solidFill>
                      <a:schemeClr val="bg1"/>
                    </a:solidFill>
                    <a:latin typeface="黑体" pitchFamily="2" charset="-122"/>
                    <a:ea typeface="黑体" pitchFamily="2" charset="-122"/>
                  </a:defRPr>
                </a:pPr>
                <a:endParaRPr lang="zh-CN"/>
              </a:p>
            </c:txPr>
            <c:dLblPos val="inEnd"/>
            <c:showVal val="1"/>
          </c:dLbls>
          <c:cat>
            <c:strRef>
              <c:f>Sheet1!$A$2:$A$3</c:f>
              <c:strCache>
                <c:ptCount val="2"/>
                <c:pt idx="0">
                  <c:v>2013年末</c:v>
                </c:pt>
                <c:pt idx="1">
                  <c:v>2014年半年末</c:v>
                </c:pt>
              </c:strCache>
            </c:strRef>
          </c:cat>
          <c:val>
            <c:numRef>
              <c:f>Sheet1!$B$2:$B$3</c:f>
              <c:numCache>
                <c:formatCode>General</c:formatCode>
                <c:ptCount val="2"/>
                <c:pt idx="0">
                  <c:v>500</c:v>
                </c:pt>
                <c:pt idx="1">
                  <c:v>549</c:v>
                </c:pt>
              </c:numCache>
            </c:numRef>
          </c:val>
        </c:ser>
        <c:dLbls>
          <c:showVal val="1"/>
        </c:dLbls>
        <c:gapWidth val="75"/>
        <c:axId val="112252032"/>
        <c:axId val="112253568"/>
      </c:barChart>
      <c:catAx>
        <c:axId val="112252032"/>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12253568"/>
        <c:crosses val="autoZero"/>
        <c:auto val="1"/>
        <c:lblAlgn val="ctr"/>
        <c:lblOffset val="100"/>
      </c:catAx>
      <c:valAx>
        <c:axId val="112253568"/>
        <c:scaling>
          <c:orientation val="minMax"/>
          <c:min val="200"/>
        </c:scaling>
        <c:axPos val="l"/>
        <c:numFmt formatCode="General" sourceLinked="1"/>
        <c:majorTickMark val="none"/>
        <c:tickLblPos val="none"/>
        <c:spPr>
          <a:ln>
            <a:noFill/>
          </a:ln>
        </c:spPr>
        <c:crossAx val="112252032"/>
        <c:crosses val="autoZero"/>
        <c:crossBetween val="between"/>
      </c:valAx>
    </c:plotArea>
    <c:plotVisOnly val="1"/>
  </c:chart>
  <c:txPr>
    <a:bodyPr/>
    <a:lstStyle/>
    <a:p>
      <a:pPr>
        <a:defRPr sz="1800"/>
      </a:pPr>
      <a:endParaRPr lang="zh-CN"/>
    </a:p>
  </c:txPr>
  <c:externalData r:id="rId1"/>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zh-CN"/>
  <c:chart>
    <c:plotArea>
      <c:layout/>
      <c:barChart>
        <c:barDir val="col"/>
        <c:grouping val="stacked"/>
        <c:ser>
          <c:idx val="0"/>
          <c:order val="0"/>
          <c:tx>
            <c:strRef>
              <c:f>Sheet1!$B$1</c:f>
              <c:strCache>
                <c:ptCount val="1"/>
                <c:pt idx="0">
                  <c:v>兴业理财产品规模</c:v>
                </c:pt>
              </c:strCache>
            </c:strRef>
          </c:tx>
          <c:dLbls>
            <c:delete val="1"/>
          </c:dLbls>
          <c:cat>
            <c:strRef>
              <c:f>Sheet1!$A$2:$A$4</c:f>
              <c:strCache>
                <c:ptCount val="3"/>
                <c:pt idx="0">
                  <c:v>2012年半年度</c:v>
                </c:pt>
                <c:pt idx="1">
                  <c:v>2013年半年度</c:v>
                </c:pt>
                <c:pt idx="2">
                  <c:v>2014年半年度</c:v>
                </c:pt>
              </c:strCache>
            </c:strRef>
          </c:cat>
          <c:val>
            <c:numRef>
              <c:f>Sheet1!$B$2:$B$4</c:f>
              <c:numCache>
                <c:formatCode>General</c:formatCode>
                <c:ptCount val="3"/>
                <c:pt idx="0">
                  <c:v>8762.2900000000009</c:v>
                </c:pt>
                <c:pt idx="1">
                  <c:v>17625.609999999957</c:v>
                </c:pt>
                <c:pt idx="2">
                  <c:v>25435.01</c:v>
                </c:pt>
              </c:numCache>
            </c:numRef>
          </c:val>
        </c:ser>
        <c:ser>
          <c:idx val="1"/>
          <c:order val="1"/>
          <c:tx>
            <c:strRef>
              <c:f>Sheet1!$C$1</c:f>
              <c:strCache>
                <c:ptCount val="1"/>
                <c:pt idx="0">
                  <c:v>兴业信托受托资产规模</c:v>
                </c:pt>
              </c:strCache>
            </c:strRef>
          </c:tx>
          <c:dLbls>
            <c:delete val="1"/>
          </c:dLbls>
          <c:cat>
            <c:strRef>
              <c:f>Sheet1!$A$2:$A$4</c:f>
              <c:strCache>
                <c:ptCount val="3"/>
                <c:pt idx="0">
                  <c:v>2012年半年度</c:v>
                </c:pt>
                <c:pt idx="1">
                  <c:v>2013年半年度</c:v>
                </c:pt>
                <c:pt idx="2">
                  <c:v>2014年半年度</c:v>
                </c:pt>
              </c:strCache>
            </c:strRef>
          </c:cat>
          <c:val>
            <c:numRef>
              <c:f>Sheet1!$C$2:$C$4</c:f>
              <c:numCache>
                <c:formatCode>General</c:formatCode>
                <c:ptCount val="3"/>
                <c:pt idx="0">
                  <c:v>775.89</c:v>
                </c:pt>
                <c:pt idx="1">
                  <c:v>3500.48</c:v>
                </c:pt>
                <c:pt idx="2">
                  <c:v>1540.23</c:v>
                </c:pt>
              </c:numCache>
            </c:numRef>
          </c:val>
        </c:ser>
        <c:ser>
          <c:idx val="2"/>
          <c:order val="2"/>
          <c:tx>
            <c:strRef>
              <c:f>Sheet1!$D$1</c:f>
              <c:strCache>
                <c:ptCount val="1"/>
                <c:pt idx="0">
                  <c:v>兴业基金管理规模</c:v>
                </c:pt>
              </c:strCache>
            </c:strRef>
          </c:tx>
          <c:spPr>
            <a:solidFill>
              <a:prstClr val="white">
                <a:lumMod val="65000"/>
              </a:prstClr>
            </a:solidFill>
          </c:spPr>
          <c:dLbls>
            <c:delete val="1"/>
          </c:dLbls>
          <c:cat>
            <c:strRef>
              <c:f>Sheet1!$A$2:$A$4</c:f>
              <c:strCache>
                <c:ptCount val="3"/>
                <c:pt idx="0">
                  <c:v>2012年半年度</c:v>
                </c:pt>
                <c:pt idx="1">
                  <c:v>2013年半年度</c:v>
                </c:pt>
                <c:pt idx="2">
                  <c:v>2014年半年度</c:v>
                </c:pt>
              </c:strCache>
            </c:strRef>
          </c:cat>
          <c:val>
            <c:numRef>
              <c:f>Sheet1!$D$2:$D$4</c:f>
              <c:numCache>
                <c:formatCode>General</c:formatCode>
                <c:ptCount val="3"/>
                <c:pt idx="1">
                  <c:v>0</c:v>
                </c:pt>
                <c:pt idx="2">
                  <c:v>288.52999999999969</c:v>
                </c:pt>
              </c:numCache>
            </c:numRef>
          </c:val>
        </c:ser>
        <c:dLbls>
          <c:showVal val="1"/>
        </c:dLbls>
        <c:gapWidth val="75"/>
        <c:overlap val="100"/>
        <c:axId val="112297472"/>
        <c:axId val="112299008"/>
      </c:barChart>
      <c:catAx>
        <c:axId val="112297472"/>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12299008"/>
        <c:crosses val="autoZero"/>
        <c:auto val="1"/>
        <c:lblAlgn val="ctr"/>
        <c:lblOffset val="100"/>
      </c:catAx>
      <c:valAx>
        <c:axId val="112299008"/>
        <c:scaling>
          <c:orientation val="minMax"/>
          <c:max val="38000"/>
          <c:min val="0"/>
        </c:scaling>
        <c:axPos val="l"/>
        <c:numFmt formatCode="General" sourceLinked="1"/>
        <c:majorTickMark val="none"/>
        <c:tickLblPos val="none"/>
        <c:spPr>
          <a:noFill/>
          <a:ln>
            <a:noFill/>
          </a:ln>
        </c:spPr>
        <c:crossAx val="112297472"/>
        <c:crosses val="autoZero"/>
        <c:crossBetween val="between"/>
        <c:majorUnit val="10000"/>
      </c:valAx>
    </c:plotArea>
    <c:legend>
      <c:legendPos val="b"/>
      <c:layout>
        <c:manualLayout>
          <c:xMode val="edge"/>
          <c:yMode val="edge"/>
          <c:x val="5.4115243872604232E-2"/>
          <c:y val="0.76932123953601084"/>
          <c:w val="0.8999999675966327"/>
          <c:h val="7.863633991034541E-2"/>
        </c:manualLayout>
      </c:layout>
      <c:txPr>
        <a:bodyPr/>
        <a:lstStyle/>
        <a:p>
          <a:pPr>
            <a:defRPr sz="800">
              <a:latin typeface="黑体" pitchFamily="2" charset="-122"/>
              <a:ea typeface="黑体" pitchFamily="2" charset="-122"/>
            </a:defRPr>
          </a:pPr>
          <a:endParaRPr lang="zh-CN"/>
        </a:p>
      </c:txPr>
    </c:legend>
    <c:plotVisOnly val="1"/>
  </c:chart>
  <c:txPr>
    <a:bodyPr/>
    <a:lstStyle/>
    <a:p>
      <a:pPr>
        <a:defRPr sz="1800"/>
      </a:pPr>
      <a:endParaRPr lang="zh-CN"/>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资产托管净值规模</c:v>
                </c:pt>
              </c:strCache>
            </c:strRef>
          </c:tx>
          <c:dLbls>
            <c:dLbl>
              <c:idx val="0"/>
              <c:layout>
                <c:manualLayout>
                  <c:x val="-1.1747453793348513E-2"/>
                  <c:y val="0.18143817353627575"/>
                </c:manualLayout>
              </c:layout>
              <c:showVal val="1"/>
            </c:dLbl>
            <c:dLbl>
              <c:idx val="1"/>
              <c:layout>
                <c:manualLayout>
                  <c:x val="-7.8316358622322804E-3"/>
                  <c:y val="0.20480854040225971"/>
                </c:manualLayout>
              </c:layout>
              <c:showVal val="1"/>
            </c:dLbl>
            <c:dLbl>
              <c:idx val="2"/>
              <c:layout>
                <c:manualLayout>
                  <c:x val="-1.2054268888026878E-2"/>
                  <c:y val="0.21695612880620196"/>
                </c:manualLayout>
              </c:layout>
              <c:showVal val="1"/>
            </c:dLbl>
            <c:txPr>
              <a:bodyPr/>
              <a:lstStyle/>
              <a:p>
                <a:pPr>
                  <a:defRPr sz="1200">
                    <a:solidFill>
                      <a:schemeClr val="bg1"/>
                    </a:solidFill>
                    <a:latin typeface="黑体" pitchFamily="2" charset="-122"/>
                    <a:ea typeface="黑体" pitchFamily="2" charset="-122"/>
                  </a:defRPr>
                </a:pPr>
                <a:endParaRPr lang="zh-CN"/>
              </a:p>
            </c:txPr>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16282.55</c:v>
                </c:pt>
                <c:pt idx="1">
                  <c:v>30862.09</c:v>
                </c:pt>
                <c:pt idx="2">
                  <c:v>38496</c:v>
                </c:pt>
              </c:numCache>
            </c:numRef>
          </c:val>
        </c:ser>
        <c:dLbls>
          <c:showVal val="1"/>
        </c:dLbls>
        <c:gapWidth val="75"/>
        <c:axId val="112503424"/>
        <c:axId val="112505216"/>
      </c:barChart>
      <c:catAx>
        <c:axId val="112503424"/>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12505216"/>
        <c:crosses val="autoZero"/>
        <c:auto val="1"/>
        <c:lblAlgn val="ctr"/>
        <c:lblOffset val="100"/>
      </c:catAx>
      <c:valAx>
        <c:axId val="112505216"/>
        <c:scaling>
          <c:orientation val="minMax"/>
          <c:max val="50000"/>
          <c:min val="0"/>
        </c:scaling>
        <c:axPos val="l"/>
        <c:numFmt formatCode="_ * #,##0_ ;_ * \-#,##0_ ;_ * &quot;-&quot;??_ ;_ @_ " sourceLinked="1"/>
        <c:majorTickMark val="none"/>
        <c:tickLblPos val="none"/>
        <c:spPr>
          <a:ln>
            <a:noFill/>
          </a:ln>
        </c:spPr>
        <c:crossAx val="112503424"/>
        <c:crosses val="autoZero"/>
        <c:crossBetween val="between"/>
      </c:valAx>
    </c:plotArea>
    <c:plotVisOnly val="1"/>
  </c:chart>
  <c:txPr>
    <a:bodyPr/>
    <a:lstStyle/>
    <a:p>
      <a:pPr>
        <a:defRPr sz="1800"/>
      </a:pPr>
      <a:endParaRPr lang="zh-CN"/>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债务融资工具承销规模</c:v>
                </c:pt>
              </c:strCache>
            </c:strRef>
          </c:tx>
          <c:dLbls>
            <c:dLbl>
              <c:idx val="0"/>
              <c:layout>
                <c:manualLayout>
                  <c:x val="-8.6580086580087048E-3"/>
                  <c:y val="0.18852129855942024"/>
                </c:manualLayout>
              </c:layout>
              <c:showVal val="1"/>
            </c:dLbl>
            <c:dLbl>
              <c:idx val="1"/>
              <c:layout>
                <c:manualLayout>
                  <c:x val="-1.3986013986013989E-2"/>
                  <c:y val="0.22410588638299539"/>
                </c:manualLayout>
              </c:layout>
              <c:showVal val="1"/>
            </c:dLbl>
            <c:dLbl>
              <c:idx val="2"/>
              <c:layout>
                <c:manualLayout>
                  <c:x val="-1.3986013986013989E-2"/>
                  <c:y val="0.16593369718973691"/>
                </c:manualLayout>
              </c:layout>
              <c:showVal val="1"/>
            </c:dLbl>
            <c:txPr>
              <a:bodyPr/>
              <a:lstStyle/>
              <a:p>
                <a:pPr>
                  <a:defRPr sz="1200">
                    <a:solidFill>
                      <a:schemeClr val="bg1"/>
                    </a:solidFill>
                    <a:latin typeface="黑体" pitchFamily="2" charset="-122"/>
                    <a:ea typeface="黑体" pitchFamily="2" charset="-122"/>
                  </a:defRPr>
                </a:pPr>
                <a:endParaRPr lang="zh-CN"/>
              </a:p>
            </c:txPr>
            <c:showVal val="1"/>
          </c:dLbls>
          <c:cat>
            <c:strRef>
              <c:f>Sheet1!$A$2:$A$4</c:f>
              <c:strCache>
                <c:ptCount val="3"/>
                <c:pt idx="0">
                  <c:v>2012年半年度</c:v>
                </c:pt>
                <c:pt idx="1">
                  <c:v>2013年半年度</c:v>
                </c:pt>
                <c:pt idx="2">
                  <c:v>2014年半年度</c:v>
                </c:pt>
              </c:strCache>
            </c:strRef>
          </c:cat>
          <c:val>
            <c:numRef>
              <c:f>Sheet1!$B$2:$B$4</c:f>
              <c:numCache>
                <c:formatCode>_ * #,##0_ ;_ * \-#,##0_ ;_ * "-"??_ ;_ @_ </c:formatCode>
                <c:ptCount val="3"/>
                <c:pt idx="0">
                  <c:v>667.13</c:v>
                </c:pt>
                <c:pt idx="1">
                  <c:v>1227.26</c:v>
                </c:pt>
                <c:pt idx="2">
                  <c:v>1538.97</c:v>
                </c:pt>
              </c:numCache>
            </c:numRef>
          </c:val>
        </c:ser>
        <c:dLbls>
          <c:showVal val="1"/>
        </c:dLbls>
        <c:gapWidth val="75"/>
        <c:axId val="109363968"/>
        <c:axId val="109365504"/>
      </c:barChart>
      <c:catAx>
        <c:axId val="109363968"/>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09365504"/>
        <c:crosses val="autoZero"/>
        <c:auto val="1"/>
        <c:lblAlgn val="ctr"/>
        <c:lblOffset val="100"/>
      </c:catAx>
      <c:valAx>
        <c:axId val="109365504"/>
        <c:scaling>
          <c:orientation val="minMax"/>
        </c:scaling>
        <c:axPos val="l"/>
        <c:numFmt formatCode="_ * #,##0_ ;_ * \-#,##0_ ;_ * &quot;-&quot;??_ ;_ @_ " sourceLinked="1"/>
        <c:majorTickMark val="none"/>
        <c:tickLblPos val="none"/>
        <c:spPr>
          <a:ln>
            <a:noFill/>
          </a:ln>
        </c:spPr>
        <c:crossAx val="109363968"/>
        <c:crosses val="autoZero"/>
        <c:crossBetween val="between"/>
      </c:valAx>
    </c:plotArea>
    <c:plotVisOnly val="1"/>
  </c:chart>
  <c:txPr>
    <a:bodyPr/>
    <a:lstStyle/>
    <a:p>
      <a:pPr>
        <a:defRPr sz="1800"/>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3.3144777431751891E-2"/>
          <c:y val="5.1177255985679293E-2"/>
          <c:w val="0.93371044513649659"/>
          <c:h val="0.66945223769529572"/>
        </c:manualLayout>
      </c:layout>
      <c:lineChart>
        <c:grouping val="standard"/>
        <c:ser>
          <c:idx val="1"/>
          <c:order val="1"/>
          <c:tx>
            <c:strRef>
              <c:f>Sheet1!$C$1</c:f>
              <c:strCache>
                <c:ptCount val="1"/>
                <c:pt idx="0">
                  <c:v>总资产</c:v>
                </c:pt>
              </c:strCache>
            </c:strRef>
          </c:tx>
          <c:dLbls>
            <c:dLbl>
              <c:idx val="0"/>
              <c:layout>
                <c:manualLayout>
                  <c:x val="-0.17777653349757841"/>
                  <c:y val="-1.7059085328559775E-2"/>
                </c:manualLayout>
              </c:layout>
              <c:dLblPos val="r"/>
              <c:showVal val="1"/>
            </c:dLbl>
            <c:dLbl>
              <c:idx val="1"/>
              <c:layout>
                <c:manualLayout>
                  <c:x val="-0.19585550300580662"/>
                  <c:y val="-1.137272355237318E-2"/>
                </c:manualLayout>
              </c:layout>
              <c:dLblPos val="r"/>
              <c:showVal val="1"/>
            </c:dLbl>
            <c:dLbl>
              <c:idx val="2"/>
              <c:layout>
                <c:manualLayout>
                  <c:x val="-0.15969756398935001"/>
                  <c:y val="-4.549089420949276E-2"/>
                </c:manualLayout>
              </c:layout>
              <c:dLblPos val="r"/>
              <c:showVal val="1"/>
            </c:dLbl>
            <c:txPr>
              <a:bodyPr/>
              <a:lstStyle/>
              <a:p>
                <a:pPr algn="ctr">
                  <a:defRPr lang="zh-CN" altLang="en-US" sz="1200" b="0" i="0" u="none" strike="noStrike" kern="1200" baseline="0">
                    <a:solidFill>
                      <a:schemeClr val="tx1"/>
                    </a:solidFill>
                    <a:latin typeface="黑体" pitchFamily="2" charset="-122"/>
                    <a:ea typeface="黑体" pitchFamily="2" charset="-122"/>
                    <a:cs typeface="+mn-cs"/>
                  </a:defRPr>
                </a:pPr>
                <a:endParaRPr lang="zh-CN"/>
              </a:p>
            </c:txPr>
            <c:dLblPos val="l"/>
            <c:showVal val="1"/>
          </c:dLbls>
          <c:cat>
            <c:strRef>
              <c:f>Sheet1!$A$2:$A$4</c:f>
              <c:strCache>
                <c:ptCount val="3"/>
                <c:pt idx="0">
                  <c:v>2012年末</c:v>
                </c:pt>
                <c:pt idx="1">
                  <c:v>2013年末</c:v>
                </c:pt>
                <c:pt idx="2">
                  <c:v>2014年半年末</c:v>
                </c:pt>
              </c:strCache>
            </c:strRef>
          </c:cat>
          <c:val>
            <c:numRef>
              <c:f>Sheet1!$C$2:$C$4</c:f>
              <c:numCache>
                <c:formatCode>_ * #,##0_ ;_ * \-#,##0_ ;_ * "-"??_ ;_ @_ </c:formatCode>
                <c:ptCount val="3"/>
                <c:pt idx="0">
                  <c:v>32510</c:v>
                </c:pt>
                <c:pt idx="1">
                  <c:v>36774</c:v>
                </c:pt>
                <c:pt idx="2">
                  <c:v>39482</c:v>
                </c:pt>
              </c:numCache>
            </c:numRef>
          </c:val>
        </c:ser>
        <c:ser>
          <c:idx val="0"/>
          <c:order val="0"/>
          <c:tx>
            <c:strRef>
              <c:f>Sheet1!$B$1</c:f>
              <c:strCache>
                <c:ptCount val="1"/>
                <c:pt idx="0">
                  <c:v>总负债</c:v>
                </c:pt>
              </c:strCache>
            </c:strRef>
          </c:tx>
          <c:dLbls>
            <c:dLbl>
              <c:idx val="0"/>
              <c:layout>
                <c:manualLayout>
                  <c:x val="-0.17476337191287372"/>
                  <c:y val="5.6863617761865916E-2"/>
                </c:manualLayout>
              </c:layout>
              <c:dLblPos val="r"/>
              <c:showVal val="1"/>
            </c:dLbl>
            <c:dLbl>
              <c:idx val="1"/>
              <c:layout>
                <c:manualLayout>
                  <c:x val="-0.17777653349757841"/>
                  <c:y val="7.3922255345403962E-2"/>
                </c:manualLayout>
              </c:layout>
              <c:dLblPos val="r"/>
              <c:showVal val="1"/>
            </c:dLbl>
            <c:dLbl>
              <c:idx val="2"/>
              <c:layout>
                <c:manualLayout>
                  <c:x val="-0.16873704874346429"/>
                  <c:y val="6.2549979538052497E-2"/>
                </c:manualLayout>
              </c:layout>
              <c:dLblPos val="r"/>
              <c:showVal val="1"/>
            </c:dLbl>
            <c:txPr>
              <a:bodyPr/>
              <a:lstStyle/>
              <a:p>
                <a:pPr>
                  <a:defRPr sz="1200" b="0" baseline="0">
                    <a:solidFill>
                      <a:schemeClr val="tx1"/>
                    </a:solidFill>
                    <a:latin typeface="黑体" pitchFamily="2" charset="-122"/>
                    <a:ea typeface="黑体" pitchFamily="2" charset="-122"/>
                  </a:defRPr>
                </a:pPr>
                <a:endParaRPr lang="zh-CN"/>
              </a:p>
            </c:txPr>
            <c:dLblPos val="l"/>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30803</c:v>
                </c:pt>
                <c:pt idx="1">
                  <c:v>34763</c:v>
                </c:pt>
                <c:pt idx="2">
                  <c:v>37249.440000000002</c:v>
                </c:pt>
              </c:numCache>
            </c:numRef>
          </c:val>
        </c:ser>
        <c:dLbls>
          <c:showVal val="1"/>
        </c:dLbls>
        <c:marker val="1"/>
        <c:axId val="100301056"/>
        <c:axId val="100323328"/>
      </c:lineChart>
      <c:catAx>
        <c:axId val="10030105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00323328"/>
        <c:crosses val="autoZero"/>
        <c:auto val="1"/>
        <c:lblAlgn val="ctr"/>
        <c:lblOffset val="100"/>
      </c:catAx>
      <c:valAx>
        <c:axId val="100323328"/>
        <c:scaling>
          <c:orientation val="minMax"/>
          <c:max val="50000"/>
          <c:min val="20000"/>
        </c:scaling>
        <c:axPos val="l"/>
        <c:numFmt formatCode="_ * #,##0_ ;_ * \-#,##0_ ;_ * &quot;-&quot;??_ ;_ @_ " sourceLinked="1"/>
        <c:majorTickMark val="none"/>
        <c:tickLblPos val="none"/>
        <c:spPr>
          <a:ln>
            <a:noFill/>
          </a:ln>
        </c:spPr>
        <c:crossAx val="100301056"/>
        <c:crosses val="autoZero"/>
        <c:crossBetween val="between"/>
      </c:valAx>
    </c:plotArea>
    <c:legend>
      <c:legendPos val="b"/>
      <c:legendEntry>
        <c:idx val="0"/>
        <c:txPr>
          <a:bodyPr/>
          <a:lstStyle/>
          <a:p>
            <a:pPr>
              <a:defRPr sz="1000">
                <a:latin typeface="黑体" pitchFamily="2" charset="-122"/>
                <a:ea typeface="黑体" pitchFamily="2" charset="-122"/>
              </a:defRPr>
            </a:pPr>
            <a:endParaRPr lang="zh-CN"/>
          </a:p>
        </c:txPr>
      </c:legendEntry>
      <c:legendEntry>
        <c:idx val="1"/>
        <c:txPr>
          <a:bodyPr/>
          <a:lstStyle/>
          <a:p>
            <a:pPr>
              <a:defRPr sz="1000">
                <a:latin typeface="黑体" pitchFamily="2" charset="-122"/>
                <a:ea typeface="黑体" pitchFamily="2" charset="-122"/>
              </a:defRPr>
            </a:pPr>
            <a:endParaRPr lang="zh-CN"/>
          </a:p>
        </c:txPr>
      </c:legendEntry>
      <c:layout>
        <c:manualLayout>
          <c:xMode val="edge"/>
          <c:yMode val="edge"/>
          <c:x val="0.33076471193938028"/>
          <c:y val="0.80731830283144967"/>
          <c:w val="0.39050574137773153"/>
          <c:h val="9.0413152241366743E-2"/>
        </c:manualLayout>
      </c:layout>
      <c:txPr>
        <a:bodyPr/>
        <a:lstStyle/>
        <a:p>
          <a:pPr>
            <a:defRPr sz="1200">
              <a:latin typeface="黑体" pitchFamily="2" charset="-122"/>
              <a:ea typeface="黑体" pitchFamily="2" charset="-122"/>
            </a:defRPr>
          </a:pPr>
          <a:endParaRPr lang="zh-CN"/>
        </a:p>
      </c:txPr>
    </c:legend>
    <c:plotVisOnly val="1"/>
    <c:dispBlanksAs val="gap"/>
  </c:chart>
  <c:txPr>
    <a:bodyPr/>
    <a:lstStyle/>
    <a:p>
      <a:pPr>
        <a:defRPr sz="1800"/>
      </a:pPr>
      <a:endParaRPr lang="zh-CN"/>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zh-CN"/>
  <c:chart>
    <c:autoTitleDeleted val="1"/>
    <c:plotArea>
      <c:layout>
        <c:manualLayout>
          <c:layoutTarget val="inner"/>
          <c:xMode val="edge"/>
          <c:yMode val="edge"/>
          <c:x val="2.0595741202896683E-2"/>
          <c:y val="7.5316734354619913E-2"/>
          <c:w val="0.93527076235473572"/>
          <c:h val="0.73985350023180363"/>
        </c:manualLayout>
      </c:layout>
      <c:barChart>
        <c:barDir val="col"/>
        <c:grouping val="clustered"/>
        <c:ser>
          <c:idx val="0"/>
          <c:order val="0"/>
          <c:tx>
            <c:strRef>
              <c:f>Sheet1!$B$1</c:f>
              <c:strCache>
                <c:ptCount val="1"/>
                <c:pt idx="0">
                  <c:v>归属于母公司股东权益</c:v>
                </c:pt>
              </c:strCache>
            </c:strRef>
          </c:tx>
          <c:dLbls>
            <c:dLbl>
              <c:idx val="0"/>
              <c:layout>
                <c:manualLayout>
                  <c:x val="-1.2052640998144033E-2"/>
                  <c:y val="0.16482890789912241"/>
                </c:manualLayout>
              </c:layout>
              <c:showVal val="1"/>
            </c:dLbl>
            <c:dLbl>
              <c:idx val="1"/>
              <c:layout>
                <c:manualLayout>
                  <c:x val="-5.9654912769955548E-3"/>
                  <c:y val="0.17568583649435776"/>
                </c:manualLayout>
              </c:layout>
              <c:showVal val="1"/>
            </c:dLbl>
            <c:dLbl>
              <c:idx val="2"/>
              <c:layout>
                <c:manualLayout>
                  <c:x val="-2.9423493983543798E-3"/>
                  <c:y val="0.16488445728252421"/>
                </c:manualLayout>
              </c:layout>
              <c:showVal val="1"/>
            </c:dLbl>
            <c:txPr>
              <a:bodyPr/>
              <a:lstStyle/>
              <a:p>
                <a:pPr>
                  <a:defRPr sz="1200">
                    <a:solidFill>
                      <a:schemeClr val="bg1"/>
                    </a:solidFill>
                    <a:latin typeface="黑体" pitchFamily="2" charset="-122"/>
                    <a:ea typeface="黑体" pitchFamily="2" charset="-122"/>
                  </a:defRPr>
                </a:pPr>
                <a:endParaRPr lang="zh-CN"/>
              </a:p>
            </c:txPr>
            <c:showVal val="1"/>
          </c:dLbls>
          <c:cat>
            <c:strRef>
              <c:f>Sheet1!$A$2:$A$4</c:f>
              <c:strCache>
                <c:ptCount val="3"/>
                <c:pt idx="0">
                  <c:v>2012年末</c:v>
                </c:pt>
                <c:pt idx="1">
                  <c:v>2013年末</c:v>
                </c:pt>
                <c:pt idx="2">
                  <c:v>2014年半年末</c:v>
                </c:pt>
              </c:strCache>
            </c:strRef>
          </c:cat>
          <c:val>
            <c:numRef>
              <c:f>Sheet1!$B$2:$B$4</c:f>
              <c:numCache>
                <c:formatCode>_ * #,##0_ ;_ * \-#,##0_ ;_ * "-"??_ ;_ @_ </c:formatCode>
                <c:ptCount val="3"/>
                <c:pt idx="0">
                  <c:v>1695.77</c:v>
                </c:pt>
                <c:pt idx="1">
                  <c:v>1997.6899999999998</c:v>
                </c:pt>
                <c:pt idx="2">
                  <c:v>2204</c:v>
                </c:pt>
              </c:numCache>
            </c:numRef>
          </c:val>
        </c:ser>
        <c:dLbls>
          <c:showVal val="1"/>
        </c:dLbls>
        <c:gapWidth val="75"/>
        <c:axId val="108612608"/>
        <c:axId val="108651264"/>
      </c:barChart>
      <c:catAx>
        <c:axId val="108612608"/>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108651264"/>
        <c:crosses val="autoZero"/>
        <c:auto val="1"/>
        <c:lblAlgn val="ctr"/>
        <c:lblOffset val="100"/>
      </c:catAx>
      <c:valAx>
        <c:axId val="108651264"/>
        <c:scaling>
          <c:orientation val="minMax"/>
        </c:scaling>
        <c:axPos val="l"/>
        <c:numFmt formatCode="_ * #,##0_ ;_ * \-#,##0_ ;_ * &quot;-&quot;??_ ;_ @_ " sourceLinked="1"/>
        <c:majorTickMark val="none"/>
        <c:tickLblPos val="none"/>
        <c:spPr>
          <a:ln>
            <a:noFill/>
          </a:ln>
        </c:spPr>
        <c:crossAx val="108612608"/>
        <c:crosses val="autoZero"/>
        <c:crossBetween val="between"/>
      </c:valAx>
    </c:plotArea>
    <c:plotVisOnly val="1"/>
  </c:chart>
  <c:txPr>
    <a:bodyPr/>
    <a:lstStyle/>
    <a:p>
      <a:pPr>
        <a:defRPr sz="1800"/>
      </a:pPr>
      <a:endParaRPr lang="zh-CN"/>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Sheet1!$B$1</c:f>
              <c:strCache>
                <c:ptCount val="1"/>
                <c:pt idx="0">
                  <c:v>利息净收入</c:v>
                </c:pt>
              </c:strCache>
            </c:strRef>
          </c:tx>
          <c:dLbls>
            <c:txPr>
              <a:bodyPr/>
              <a:lstStyle/>
              <a:p>
                <a:pPr>
                  <a:defRPr sz="1200" b="0">
                    <a:solidFill>
                      <a:schemeClr val="tx1"/>
                    </a:solidFill>
                    <a:latin typeface="黑体" pitchFamily="2" charset="-122"/>
                    <a:ea typeface="黑体" pitchFamily="2" charset="-122"/>
                  </a:defRPr>
                </a:pPr>
                <a:endParaRPr lang="zh-CN"/>
              </a:p>
            </c:txPr>
            <c:dLblPos val="l"/>
            <c:showVal val="1"/>
          </c:dLbls>
          <c:cat>
            <c:strRef>
              <c:f>Sheet1!$A$2:$A$4</c:f>
              <c:strCache>
                <c:ptCount val="3"/>
                <c:pt idx="0">
                  <c:v>2012年半年度</c:v>
                </c:pt>
                <c:pt idx="1">
                  <c:v>2013年半年度</c:v>
                </c:pt>
                <c:pt idx="2">
                  <c:v>2014年半年度</c:v>
                </c:pt>
              </c:strCache>
            </c:strRef>
          </c:cat>
          <c:val>
            <c:numRef>
              <c:f>Sheet1!$B$2:$B$4</c:f>
              <c:numCache>
                <c:formatCode>General</c:formatCode>
                <c:ptCount val="3"/>
                <c:pt idx="0">
                  <c:v>346.08</c:v>
                </c:pt>
                <c:pt idx="1">
                  <c:v>422.61</c:v>
                </c:pt>
                <c:pt idx="2">
                  <c:v>450.36</c:v>
                </c:pt>
              </c:numCache>
            </c:numRef>
          </c:val>
        </c:ser>
        <c:dLbls>
          <c:showVal val="1"/>
        </c:dLbls>
        <c:marker val="1"/>
        <c:axId val="67646592"/>
        <c:axId val="67648128"/>
      </c:lineChart>
      <c:lineChart>
        <c:grouping val="standard"/>
        <c:ser>
          <c:idx val="1"/>
          <c:order val="1"/>
          <c:tx>
            <c:strRef>
              <c:f>Sheet1!$C$1</c:f>
              <c:strCache>
                <c:ptCount val="1"/>
                <c:pt idx="0">
                  <c:v>占比营业收入</c:v>
                </c:pt>
              </c:strCache>
            </c:strRef>
          </c:tx>
          <c:dLbls>
            <c:txPr>
              <a:bodyPr/>
              <a:lstStyle/>
              <a:p>
                <a:pPr>
                  <a:defRPr sz="1200">
                    <a:latin typeface="黑体" pitchFamily="2" charset="-122"/>
                    <a:ea typeface="黑体" pitchFamily="2" charset="-122"/>
                  </a:defRPr>
                </a:pPr>
                <a:endParaRPr lang="zh-CN"/>
              </a:p>
            </c:txPr>
            <c:dLblPos val="t"/>
            <c:showVal val="1"/>
          </c:dLbls>
          <c:cat>
            <c:strRef>
              <c:f>Sheet1!$A$2:$A$4</c:f>
              <c:strCache>
                <c:ptCount val="3"/>
                <c:pt idx="0">
                  <c:v>2012年半年度</c:v>
                </c:pt>
                <c:pt idx="1">
                  <c:v>2013年半年度</c:v>
                </c:pt>
                <c:pt idx="2">
                  <c:v>2014年半年度</c:v>
                </c:pt>
              </c:strCache>
            </c:strRef>
          </c:cat>
          <c:val>
            <c:numRef>
              <c:f>Sheet1!$C$2:$C$4</c:f>
              <c:numCache>
                <c:formatCode>0.00%</c:formatCode>
                <c:ptCount val="3"/>
                <c:pt idx="0">
                  <c:v>0.83960000000000046</c:v>
                </c:pt>
                <c:pt idx="1">
                  <c:v>0.79049999999999998</c:v>
                </c:pt>
                <c:pt idx="2">
                  <c:v>0.75810000000000044</c:v>
                </c:pt>
              </c:numCache>
            </c:numRef>
          </c:val>
        </c:ser>
        <c:marker val="1"/>
        <c:axId val="67659648"/>
        <c:axId val="67658112"/>
      </c:lineChart>
      <c:catAx>
        <c:axId val="67646592"/>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67648128"/>
        <c:crosses val="autoZero"/>
        <c:auto val="1"/>
        <c:lblAlgn val="ctr"/>
        <c:lblOffset val="100"/>
      </c:catAx>
      <c:valAx>
        <c:axId val="67648128"/>
        <c:scaling>
          <c:orientation val="minMax"/>
          <c:max val="700"/>
          <c:min val="200"/>
        </c:scaling>
        <c:axPos val="l"/>
        <c:numFmt formatCode="General" sourceLinked="1"/>
        <c:majorTickMark val="none"/>
        <c:tickLblPos val="none"/>
        <c:spPr>
          <a:ln>
            <a:noFill/>
          </a:ln>
        </c:spPr>
        <c:crossAx val="67646592"/>
        <c:crosses val="autoZero"/>
        <c:crossBetween val="between"/>
      </c:valAx>
      <c:valAx>
        <c:axId val="67658112"/>
        <c:scaling>
          <c:logBase val="10"/>
          <c:orientation val="minMax"/>
          <c:max val="0.9"/>
          <c:min val="0.5"/>
        </c:scaling>
        <c:axPos val="r"/>
        <c:numFmt formatCode="0.00%" sourceLinked="1"/>
        <c:tickLblPos val="none"/>
        <c:spPr>
          <a:ln>
            <a:noFill/>
          </a:ln>
        </c:spPr>
        <c:crossAx val="67659648"/>
        <c:crosses val="max"/>
        <c:crossBetween val="between"/>
      </c:valAx>
      <c:catAx>
        <c:axId val="67659648"/>
        <c:scaling>
          <c:orientation val="minMax"/>
        </c:scaling>
        <c:delete val="1"/>
        <c:axPos val="b"/>
        <c:tickLblPos val="none"/>
        <c:crossAx val="67658112"/>
        <c:crosses val="autoZero"/>
        <c:auto val="1"/>
        <c:lblAlgn val="ctr"/>
        <c:lblOffset val="100"/>
      </c:catAx>
    </c:plotArea>
    <c:legend>
      <c:legendPos val="b"/>
      <c:layout>
        <c:manualLayout>
          <c:xMode val="edge"/>
          <c:yMode val="edge"/>
          <c:x val="0.20976421723122504"/>
          <c:y val="0.82426068519138451"/>
          <c:w val="0.58665996175863144"/>
          <c:h val="0.10015251274039355"/>
        </c:manualLayout>
      </c:layout>
      <c:txPr>
        <a:bodyPr/>
        <a:lstStyle/>
        <a:p>
          <a:pPr>
            <a:defRPr sz="1000">
              <a:latin typeface="黑体" pitchFamily="2" charset="-122"/>
              <a:ea typeface="黑体" pitchFamily="2" charset="-122"/>
            </a:defRPr>
          </a:pPr>
          <a:endParaRPr lang="zh-CN"/>
        </a:p>
      </c:txPr>
    </c:legend>
    <c:plotVisOnly val="1"/>
    <c:dispBlanksAs val="gap"/>
  </c:chart>
  <c:txPr>
    <a:bodyPr/>
    <a:lstStyle/>
    <a:p>
      <a:pPr>
        <a:defRPr sz="1800"/>
      </a:pPr>
      <a:endParaRPr lang="zh-CN"/>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3.0555555555555582E-2"/>
          <c:y val="5.0142099191624684E-2"/>
          <c:w val="0.93888888888889299"/>
          <c:h val="0.72597432523522276"/>
        </c:manualLayout>
      </c:layout>
      <c:lineChart>
        <c:grouping val="standard"/>
        <c:ser>
          <c:idx val="0"/>
          <c:order val="0"/>
          <c:tx>
            <c:strRef>
              <c:f>Sheet1!$B$1</c:f>
              <c:strCache>
                <c:ptCount val="1"/>
                <c:pt idx="0">
                  <c:v>手续费收入</c:v>
                </c:pt>
              </c:strCache>
            </c:strRef>
          </c:tx>
          <c:dLbls>
            <c:txPr>
              <a:bodyPr/>
              <a:lstStyle/>
              <a:p>
                <a:pPr>
                  <a:defRPr sz="1200">
                    <a:solidFill>
                      <a:schemeClr val="tx1"/>
                    </a:solidFill>
                    <a:latin typeface="黑体" pitchFamily="2" charset="-122"/>
                    <a:ea typeface="黑体" pitchFamily="2" charset="-122"/>
                  </a:defRPr>
                </a:pPr>
                <a:endParaRPr lang="zh-CN"/>
              </a:p>
            </c:txPr>
            <c:dLblPos val="l"/>
            <c:showVal val="1"/>
          </c:dLbls>
          <c:cat>
            <c:strRef>
              <c:f>Sheet1!$A$2:$A$4</c:f>
              <c:strCache>
                <c:ptCount val="3"/>
                <c:pt idx="0">
                  <c:v>2012年半年度</c:v>
                </c:pt>
                <c:pt idx="1">
                  <c:v>2013年半年度</c:v>
                </c:pt>
                <c:pt idx="2">
                  <c:v>2014年半年度</c:v>
                </c:pt>
              </c:strCache>
            </c:strRef>
          </c:cat>
          <c:val>
            <c:numRef>
              <c:f>Sheet1!$B$2:$B$4</c:f>
              <c:numCache>
                <c:formatCode>General</c:formatCode>
                <c:ptCount val="3"/>
                <c:pt idx="0">
                  <c:v>65.52</c:v>
                </c:pt>
                <c:pt idx="1">
                  <c:v>112.53</c:v>
                </c:pt>
                <c:pt idx="2">
                  <c:v>135.35000000000105</c:v>
                </c:pt>
              </c:numCache>
            </c:numRef>
          </c:val>
        </c:ser>
        <c:dLbls>
          <c:showVal val="1"/>
        </c:dLbls>
        <c:marker val="1"/>
        <c:axId val="78918016"/>
        <c:axId val="78919552"/>
      </c:lineChart>
      <c:lineChart>
        <c:grouping val="standard"/>
        <c:ser>
          <c:idx val="1"/>
          <c:order val="1"/>
          <c:tx>
            <c:strRef>
              <c:f>Sheet1!$C$1</c:f>
              <c:strCache>
                <c:ptCount val="1"/>
                <c:pt idx="0">
                  <c:v>占比营业收入</c:v>
                </c:pt>
              </c:strCache>
            </c:strRef>
          </c:tx>
          <c:dLbls>
            <c:dLbl>
              <c:idx val="0"/>
              <c:layout>
                <c:manualLayout>
                  <c:x val="-4.4268164732274053E-3"/>
                  <c:y val="5.1986413614753535E-2"/>
                </c:manualLayout>
              </c:layout>
              <c:showVal val="1"/>
            </c:dLbl>
            <c:dLbl>
              <c:idx val="1"/>
              <c:layout>
                <c:manualLayout>
                  <c:x val="7.8993044156317523E-3"/>
                  <c:y val="6.0457388040232422E-2"/>
                </c:manualLayout>
              </c:layout>
              <c:showVal val="1"/>
            </c:dLbl>
            <c:dLbl>
              <c:idx val="2"/>
              <c:layout>
                <c:manualLayout>
                  <c:x val="2.6367995421034593E-3"/>
                  <c:y val="1.6845192714414901E-2"/>
                </c:manualLayout>
              </c:layout>
              <c:showVal val="1"/>
            </c:dLbl>
            <c:txPr>
              <a:bodyPr/>
              <a:lstStyle/>
              <a:p>
                <a:pPr>
                  <a:defRPr sz="1200">
                    <a:latin typeface="黑体" pitchFamily="2" charset="-122"/>
                    <a:ea typeface="黑体" pitchFamily="2" charset="-122"/>
                  </a:defRPr>
                </a:pPr>
                <a:endParaRPr lang="zh-CN"/>
              </a:p>
            </c:txPr>
            <c:showVal val="1"/>
          </c:dLbls>
          <c:cat>
            <c:strRef>
              <c:f>Sheet1!$A$2:$A$4</c:f>
              <c:strCache>
                <c:ptCount val="3"/>
                <c:pt idx="0">
                  <c:v>2012年半年度</c:v>
                </c:pt>
                <c:pt idx="1">
                  <c:v>2013年半年度</c:v>
                </c:pt>
                <c:pt idx="2">
                  <c:v>2014年半年度</c:v>
                </c:pt>
              </c:strCache>
            </c:strRef>
          </c:cat>
          <c:val>
            <c:numRef>
              <c:f>Sheet1!$C$2:$C$4</c:f>
              <c:numCache>
                <c:formatCode>0.00%</c:formatCode>
                <c:ptCount val="3"/>
                <c:pt idx="0">
                  <c:v>0.15890000000000146</c:v>
                </c:pt>
                <c:pt idx="1">
                  <c:v>0.21050000000000021</c:v>
                </c:pt>
                <c:pt idx="2">
                  <c:v>0.2278</c:v>
                </c:pt>
              </c:numCache>
            </c:numRef>
          </c:val>
        </c:ser>
        <c:marker val="1"/>
        <c:axId val="78926976"/>
        <c:axId val="78921088"/>
      </c:lineChart>
      <c:catAx>
        <c:axId val="7891801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78919552"/>
        <c:crosses val="autoZero"/>
        <c:auto val="1"/>
        <c:lblAlgn val="ctr"/>
        <c:lblOffset val="100"/>
      </c:catAx>
      <c:valAx>
        <c:axId val="78919552"/>
        <c:scaling>
          <c:orientation val="minMax"/>
          <c:max val="300"/>
          <c:min val="0"/>
        </c:scaling>
        <c:axPos val="l"/>
        <c:numFmt formatCode="General" sourceLinked="1"/>
        <c:majorTickMark val="none"/>
        <c:tickLblPos val="none"/>
        <c:spPr>
          <a:ln>
            <a:noFill/>
          </a:ln>
        </c:spPr>
        <c:crossAx val="78918016"/>
        <c:crosses val="autoZero"/>
        <c:crossBetween val="between"/>
      </c:valAx>
      <c:valAx>
        <c:axId val="78921088"/>
        <c:scaling>
          <c:orientation val="minMax"/>
          <c:max val="0.25"/>
          <c:min val="6.0000000000000032E-2"/>
        </c:scaling>
        <c:axPos val="r"/>
        <c:numFmt formatCode="0.00%" sourceLinked="1"/>
        <c:tickLblPos val="none"/>
        <c:spPr>
          <a:ln>
            <a:noFill/>
          </a:ln>
        </c:spPr>
        <c:crossAx val="78926976"/>
        <c:crosses val="max"/>
        <c:crossBetween val="between"/>
      </c:valAx>
      <c:catAx>
        <c:axId val="78926976"/>
        <c:scaling>
          <c:orientation val="minMax"/>
        </c:scaling>
        <c:delete val="1"/>
        <c:axPos val="b"/>
        <c:tickLblPos val="none"/>
        <c:crossAx val="78921088"/>
        <c:crosses val="autoZero"/>
        <c:auto val="1"/>
        <c:lblAlgn val="ctr"/>
        <c:lblOffset val="100"/>
      </c:catAx>
    </c:plotArea>
    <c:legend>
      <c:legendPos val="b"/>
      <c:layout>
        <c:manualLayout>
          <c:xMode val="edge"/>
          <c:yMode val="edge"/>
          <c:x val="0.22740845125271791"/>
          <c:y val="0.89267024605628265"/>
          <c:w val="0.54518309749456495"/>
          <c:h val="9.5337602665090546E-2"/>
        </c:manualLayout>
      </c:layout>
      <c:txPr>
        <a:bodyPr/>
        <a:lstStyle/>
        <a:p>
          <a:pPr>
            <a:defRPr sz="1000">
              <a:latin typeface="黑体" pitchFamily="2" charset="-122"/>
              <a:ea typeface="黑体" pitchFamily="2" charset="-122"/>
            </a:defRPr>
          </a:pPr>
          <a:endParaRPr lang="zh-CN"/>
        </a:p>
      </c:txPr>
    </c:legend>
    <c:plotVisOnly val="1"/>
    <c:dispBlanksAs val="gap"/>
  </c:chart>
  <c:txPr>
    <a:bodyPr/>
    <a:lstStyle/>
    <a:p>
      <a:pPr>
        <a:defRPr sz="1800"/>
      </a:pPr>
      <a:endParaRPr lang="zh-CN"/>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3.4816832804684054E-2"/>
          <c:y val="0"/>
          <c:w val="0.93036633439062777"/>
          <c:h val="0.88011982418320778"/>
        </c:manualLayout>
      </c:layout>
      <c:barChart>
        <c:barDir val="col"/>
        <c:grouping val="clustered"/>
        <c:ser>
          <c:idx val="0"/>
          <c:order val="0"/>
          <c:tx>
            <c:strRef>
              <c:f>Sheet1!$B$1</c:f>
              <c:strCache>
                <c:ptCount val="1"/>
                <c:pt idx="0">
                  <c:v>拨备前利润 </c:v>
                </c:pt>
              </c:strCache>
            </c:strRef>
          </c:tx>
          <c:dLbls>
            <c:dLbl>
              <c:idx val="0"/>
              <c:layout>
                <c:manualLayout>
                  <c:x val="-3.0957742439334662E-3"/>
                  <c:y val="0.20426595112620488"/>
                </c:manualLayout>
              </c:layout>
              <c:showVal val="1"/>
            </c:dLbl>
            <c:dLbl>
              <c:idx val="1"/>
              <c:layout>
                <c:manualLayout>
                  <c:x val="3.0955320080771403E-3"/>
                  <c:y val="0.21019162122083052"/>
                </c:manualLayout>
              </c:layout>
              <c:showVal val="1"/>
            </c:dLbl>
            <c:dLbl>
              <c:idx val="2"/>
              <c:layout>
                <c:manualLayout>
                  <c:x val="3.1650536988446411E-3"/>
                  <c:y val="0.19109410548586481"/>
                </c:manualLayout>
              </c:layout>
              <c:showVal val="1"/>
            </c:dLbl>
            <c:txPr>
              <a:bodyPr/>
              <a:lstStyle/>
              <a:p>
                <a:pPr>
                  <a:defRPr sz="1200">
                    <a:solidFill>
                      <a:schemeClr val="bg1"/>
                    </a:solidFill>
                    <a:latin typeface="黑体" pitchFamily="2" charset="-122"/>
                    <a:ea typeface="黑体" pitchFamily="2" charset="-122"/>
                  </a:defRPr>
                </a:pPr>
                <a:endParaRPr lang="zh-CN"/>
              </a:p>
            </c:txPr>
            <c:showVal val="1"/>
          </c:dLbls>
          <c:cat>
            <c:strRef>
              <c:f>Sheet1!$A$2:$A$4</c:f>
              <c:strCache>
                <c:ptCount val="3"/>
                <c:pt idx="0">
                  <c:v>2012年半年度</c:v>
                </c:pt>
                <c:pt idx="1">
                  <c:v>2013年半年度</c:v>
                </c:pt>
                <c:pt idx="2">
                  <c:v>2014年半年度</c:v>
                </c:pt>
              </c:strCache>
            </c:strRef>
          </c:cat>
          <c:val>
            <c:numRef>
              <c:f>Sheet1!$B$2:$B$4</c:f>
              <c:numCache>
                <c:formatCode>0.00_ </c:formatCode>
                <c:ptCount val="3"/>
                <c:pt idx="0" formatCode="General">
                  <c:v>56.83</c:v>
                </c:pt>
                <c:pt idx="1">
                  <c:v>89.490000000000023</c:v>
                </c:pt>
                <c:pt idx="2" formatCode="General">
                  <c:v>90.56</c:v>
                </c:pt>
              </c:numCache>
            </c:numRef>
          </c:val>
        </c:ser>
        <c:dLbls>
          <c:showVal val="1"/>
        </c:dLbls>
        <c:gapWidth val="75"/>
        <c:axId val="79139200"/>
        <c:axId val="79140736"/>
      </c:barChart>
      <c:catAx>
        <c:axId val="79139200"/>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79140736"/>
        <c:crosses val="autoZero"/>
        <c:auto val="1"/>
        <c:lblAlgn val="ctr"/>
        <c:lblOffset val="100"/>
      </c:catAx>
      <c:valAx>
        <c:axId val="79140736"/>
        <c:scaling>
          <c:orientation val="minMax"/>
          <c:max val="120"/>
          <c:min val="20"/>
        </c:scaling>
        <c:axPos val="l"/>
        <c:numFmt formatCode="General" sourceLinked="1"/>
        <c:majorTickMark val="none"/>
        <c:tickLblPos val="none"/>
        <c:spPr>
          <a:ln>
            <a:noFill/>
          </a:ln>
        </c:spPr>
        <c:crossAx val="79139200"/>
        <c:crosses val="autoZero"/>
        <c:crossBetween val="between"/>
        <c:majorUnit val="20"/>
        <c:minorUnit val="2"/>
      </c:valAx>
    </c:plotArea>
    <c:plotVisOnly val="1"/>
  </c:chart>
  <c:txPr>
    <a:bodyPr/>
    <a:lstStyle/>
    <a:p>
      <a:pPr>
        <a:defRPr sz="1800"/>
      </a:pPr>
      <a:endParaRPr lang="zh-CN"/>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3.2774608757506846E-2"/>
          <c:y val="6.0041414392919844E-2"/>
          <c:w val="0.96722541581401722"/>
          <c:h val="0.7492530280729065"/>
        </c:manualLayout>
      </c:layout>
      <c:lineChart>
        <c:grouping val="standard"/>
        <c:ser>
          <c:idx val="0"/>
          <c:order val="0"/>
          <c:tx>
            <c:strRef>
              <c:f>Sheet1!$B$1</c:f>
              <c:strCache>
                <c:ptCount val="1"/>
                <c:pt idx="0">
                  <c:v>营业收入</c:v>
                </c:pt>
              </c:strCache>
            </c:strRef>
          </c:tx>
          <c:dLbls>
            <c:txPr>
              <a:bodyPr/>
              <a:lstStyle/>
              <a:p>
                <a:pPr>
                  <a:defRPr sz="1200">
                    <a:solidFill>
                      <a:schemeClr val="tx1"/>
                    </a:solidFill>
                    <a:latin typeface="黑体" pitchFamily="2" charset="-122"/>
                    <a:ea typeface="黑体" pitchFamily="2" charset="-122"/>
                  </a:defRPr>
                </a:pPr>
                <a:endParaRPr lang="zh-CN"/>
              </a:p>
            </c:txPr>
            <c:dLblPos val="l"/>
            <c:showVal val="1"/>
          </c:dLbls>
          <c:cat>
            <c:strRef>
              <c:f>Sheet1!$A$2:$A$4</c:f>
              <c:strCache>
                <c:ptCount val="3"/>
                <c:pt idx="0">
                  <c:v>2012年半年度</c:v>
                </c:pt>
                <c:pt idx="1">
                  <c:v>2013年半年度</c:v>
                </c:pt>
                <c:pt idx="2">
                  <c:v>2014年半年度</c:v>
                </c:pt>
              </c:strCache>
            </c:strRef>
          </c:cat>
          <c:val>
            <c:numRef>
              <c:f>Sheet1!$B$2:$B$4</c:f>
              <c:numCache>
                <c:formatCode>General</c:formatCode>
                <c:ptCount val="3"/>
                <c:pt idx="0">
                  <c:v>412.21</c:v>
                </c:pt>
                <c:pt idx="1">
                  <c:v>534.64</c:v>
                </c:pt>
                <c:pt idx="2">
                  <c:v>594.08000000000004</c:v>
                </c:pt>
              </c:numCache>
            </c:numRef>
          </c:val>
        </c:ser>
        <c:dLbls>
          <c:showVal val="1"/>
        </c:dLbls>
        <c:marker val="1"/>
        <c:axId val="79158656"/>
        <c:axId val="79291520"/>
      </c:lineChart>
      <c:lineChart>
        <c:grouping val="standard"/>
        <c:ser>
          <c:idx val="1"/>
          <c:order val="1"/>
          <c:tx>
            <c:strRef>
              <c:f>Sheet1!$C$1</c:f>
              <c:strCache>
                <c:ptCount val="1"/>
                <c:pt idx="0">
                  <c:v>成本收入比</c:v>
                </c:pt>
              </c:strCache>
            </c:strRef>
          </c:tx>
          <c:dLbls>
            <c:dLbl>
              <c:idx val="0"/>
              <c:layout>
                <c:manualLayout>
                  <c:x val="-0.13758671623007268"/>
                  <c:y val="5.8642909408533152E-2"/>
                </c:manualLayout>
              </c:layout>
              <c:showVal val="1"/>
            </c:dLbl>
            <c:dLbl>
              <c:idx val="1"/>
              <c:layout>
                <c:manualLayout>
                  <c:x val="-0.19299722617341294"/>
                  <c:y val="7.1340732255802994E-2"/>
                </c:manualLayout>
              </c:layout>
              <c:showVal val="1"/>
            </c:dLbl>
            <c:dLbl>
              <c:idx val="2"/>
              <c:layout>
                <c:manualLayout>
                  <c:x val="-0.19291435742112625"/>
                  <c:y val="9.2188990495308931E-2"/>
                </c:manualLayout>
              </c:layout>
              <c:showVal val="1"/>
            </c:dLbl>
            <c:txPr>
              <a:bodyPr/>
              <a:lstStyle/>
              <a:p>
                <a:pPr>
                  <a:defRPr sz="1200">
                    <a:latin typeface="黑体" pitchFamily="2" charset="-122"/>
                    <a:ea typeface="黑体" pitchFamily="2" charset="-122"/>
                  </a:defRPr>
                </a:pPr>
                <a:endParaRPr lang="zh-CN"/>
              </a:p>
            </c:txPr>
            <c:showVal val="1"/>
          </c:dLbls>
          <c:cat>
            <c:strRef>
              <c:f>Sheet1!$A$2:$A$4</c:f>
              <c:strCache>
                <c:ptCount val="3"/>
                <c:pt idx="0">
                  <c:v>2012年半年度</c:v>
                </c:pt>
                <c:pt idx="1">
                  <c:v>2013年半年度</c:v>
                </c:pt>
                <c:pt idx="2">
                  <c:v>2014年半年度</c:v>
                </c:pt>
              </c:strCache>
            </c:strRef>
          </c:cat>
          <c:val>
            <c:numRef>
              <c:f>Sheet1!$C$2:$C$4</c:f>
              <c:numCache>
                <c:formatCode>0.00%</c:formatCode>
                <c:ptCount val="3"/>
                <c:pt idx="0">
                  <c:v>0.24960000000000004</c:v>
                </c:pt>
                <c:pt idx="1">
                  <c:v>0.2316</c:v>
                </c:pt>
                <c:pt idx="2">
                  <c:v>0.21520000000000011</c:v>
                </c:pt>
              </c:numCache>
            </c:numRef>
          </c:val>
        </c:ser>
        <c:marker val="1"/>
        <c:axId val="78971264"/>
        <c:axId val="79293056"/>
      </c:lineChart>
      <c:catAx>
        <c:axId val="79158656"/>
        <c:scaling>
          <c:orientation val="minMax"/>
        </c:scaling>
        <c:axPos val="b"/>
        <c:majorTickMark val="none"/>
        <c:tickLblPos val="nextTo"/>
        <c:txPr>
          <a:bodyPr/>
          <a:lstStyle/>
          <a:p>
            <a:pPr>
              <a:defRPr sz="1000">
                <a:latin typeface="黑体" pitchFamily="2" charset="-122"/>
                <a:ea typeface="黑体" pitchFamily="2" charset="-122"/>
              </a:defRPr>
            </a:pPr>
            <a:endParaRPr lang="zh-CN"/>
          </a:p>
        </c:txPr>
        <c:crossAx val="79291520"/>
        <c:crosses val="autoZero"/>
        <c:auto val="1"/>
        <c:lblAlgn val="ctr"/>
        <c:lblOffset val="100"/>
      </c:catAx>
      <c:valAx>
        <c:axId val="79291520"/>
        <c:scaling>
          <c:orientation val="minMax"/>
          <c:max val="1000"/>
          <c:min val="0"/>
        </c:scaling>
        <c:axPos val="l"/>
        <c:numFmt formatCode="General" sourceLinked="1"/>
        <c:majorTickMark val="none"/>
        <c:tickLblPos val="none"/>
        <c:spPr>
          <a:ln>
            <a:noFill/>
          </a:ln>
        </c:spPr>
        <c:crossAx val="79158656"/>
        <c:crosses val="autoZero"/>
        <c:crossBetween val="between"/>
        <c:majorUnit val="200"/>
        <c:minorUnit val="80"/>
      </c:valAx>
      <c:valAx>
        <c:axId val="79293056"/>
        <c:scaling>
          <c:logBase val="100"/>
          <c:orientation val="minMax"/>
          <c:max val="1.2"/>
          <c:min val="0.1"/>
        </c:scaling>
        <c:axPos val="r"/>
        <c:numFmt formatCode="0.00%" sourceLinked="1"/>
        <c:tickLblPos val="none"/>
        <c:spPr>
          <a:ln>
            <a:noFill/>
          </a:ln>
        </c:spPr>
        <c:crossAx val="78971264"/>
        <c:crosses val="max"/>
        <c:crossBetween val="between"/>
      </c:valAx>
      <c:catAx>
        <c:axId val="78971264"/>
        <c:scaling>
          <c:orientation val="minMax"/>
        </c:scaling>
        <c:delete val="1"/>
        <c:axPos val="b"/>
        <c:tickLblPos val="none"/>
        <c:crossAx val="79293056"/>
        <c:crosses val="autoZero"/>
        <c:auto val="1"/>
        <c:lblAlgn val="ctr"/>
        <c:lblOffset val="100"/>
      </c:catAx>
    </c:plotArea>
    <c:legend>
      <c:legendPos val="b"/>
      <c:legendEntry>
        <c:idx val="0"/>
        <c:txPr>
          <a:bodyPr/>
          <a:lstStyle/>
          <a:p>
            <a:pPr>
              <a:defRPr sz="1000">
                <a:latin typeface="黑体" pitchFamily="2" charset="-122"/>
                <a:ea typeface="黑体" pitchFamily="2" charset="-122"/>
              </a:defRPr>
            </a:pPr>
            <a:endParaRPr lang="zh-CN"/>
          </a:p>
        </c:txPr>
      </c:legendEntry>
      <c:legendEntry>
        <c:idx val="1"/>
        <c:txPr>
          <a:bodyPr/>
          <a:lstStyle/>
          <a:p>
            <a:pPr>
              <a:defRPr sz="1000">
                <a:latin typeface="黑体" pitchFamily="2" charset="-122"/>
                <a:ea typeface="黑体" pitchFamily="2" charset="-122"/>
              </a:defRPr>
            </a:pPr>
            <a:endParaRPr lang="zh-CN"/>
          </a:p>
        </c:txPr>
      </c:legendEntry>
      <c:layout>
        <c:manualLayout>
          <c:xMode val="edge"/>
          <c:yMode val="edge"/>
          <c:x val="0.26241164460779404"/>
          <c:y val="0.88995551846475063"/>
          <c:w val="0.49340683729483487"/>
          <c:h val="9.7749008738014967E-2"/>
        </c:manualLayout>
      </c:layout>
      <c:txPr>
        <a:bodyPr/>
        <a:lstStyle/>
        <a:p>
          <a:pPr>
            <a:defRPr sz="900">
              <a:latin typeface="黑体" pitchFamily="2" charset="-122"/>
              <a:ea typeface="黑体" pitchFamily="2" charset="-122"/>
            </a:defRPr>
          </a:pPr>
          <a:endParaRPr lang="zh-CN"/>
        </a:p>
      </c:txPr>
    </c:legend>
    <c:plotVisOnly val="1"/>
    <c:dispBlanksAs val="gap"/>
  </c:chart>
  <c:txPr>
    <a:bodyPr/>
    <a:lstStyle/>
    <a:p>
      <a:pPr>
        <a:defRPr sz="1800"/>
      </a:pPr>
      <a:endParaRPr lang="zh-CN"/>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dLbls>
            <c:dLbl>
              <c:idx val="0"/>
              <c:layout>
                <c:manualLayout>
                  <c:x val="1.9246426625040739E-17"/>
                  <c:y val="0.15679012345679164"/>
                </c:manualLayout>
              </c:layout>
              <c:tx>
                <c:rich>
                  <a:bodyPr/>
                  <a:lstStyle/>
                  <a:p>
                    <a:r>
                      <a:rPr lang="en-GB" sz="1200" b="0" i="0" u="none" strike="noStrike" kern="1200" baseline="0" dirty="0">
                        <a:solidFill>
                          <a:prstClr val="white"/>
                        </a:solidFill>
                        <a:latin typeface="黑体" pitchFamily="2" charset="-122"/>
                        <a:ea typeface="黑体" pitchFamily="2" charset="-122"/>
                        <a:cs typeface="+mn-cs"/>
                      </a:rPr>
                      <a:t>1</a:t>
                    </a:r>
                    <a:r>
                      <a:rPr lang="en-US" altLang="en-US" sz="1200" b="0" i="0" u="none" strike="noStrike" kern="1200" baseline="0" dirty="0" smtClean="0">
                        <a:solidFill>
                          <a:prstClr val="white"/>
                        </a:solidFill>
                        <a:latin typeface="黑体" pitchFamily="2" charset="-122"/>
                        <a:ea typeface="黑体" pitchFamily="2" charset="-122"/>
                        <a:cs typeface="+mn-cs"/>
                      </a:rPr>
                      <a:t>,126</a:t>
                    </a:r>
                    <a:r>
                      <a:rPr lang="en-US" altLang="en-US" sz="1200" b="1" dirty="0" smtClean="0">
                        <a:solidFill>
                          <a:schemeClr val="bg1"/>
                        </a:solidFill>
                        <a:latin typeface="黑体" pitchFamily="2" charset="-122"/>
                        <a:ea typeface="黑体" pitchFamily="2" charset="-122"/>
                      </a:rPr>
                      <a:t> </a:t>
                    </a:r>
                    <a:endParaRPr lang="en-US" altLang="en-US" sz="1200" b="1" dirty="0">
                      <a:solidFill>
                        <a:schemeClr val="bg1"/>
                      </a:solidFill>
                      <a:latin typeface="黑体" pitchFamily="2" charset="-122"/>
                      <a:ea typeface="黑体" pitchFamily="2" charset="-122"/>
                    </a:endParaRPr>
                  </a:p>
                </c:rich>
              </c:tx>
              <c:showVal val="1"/>
            </c:dLbl>
            <c:dLbl>
              <c:idx val="1"/>
              <c:layout>
                <c:manualLayout>
                  <c:x val="0"/>
                  <c:y val="0.16885090218423551"/>
                </c:manualLayout>
              </c:layout>
              <c:tx>
                <c:rich>
                  <a:bodyPr/>
                  <a:lstStyle/>
                  <a:p>
                    <a:pPr>
                      <a:defRPr lang="en-US" altLang="en-US" sz="1200" b="0" i="0" u="none" strike="noStrike" kern="1200" baseline="0" dirty="0">
                        <a:solidFill>
                          <a:prstClr val="white"/>
                        </a:solidFill>
                        <a:latin typeface="黑体" pitchFamily="2" charset="-122"/>
                        <a:ea typeface="黑体" pitchFamily="2" charset="-122"/>
                        <a:cs typeface="+mn-cs"/>
                      </a:defRPr>
                    </a:pPr>
                    <a:r>
                      <a:rPr lang="en-GB" altLang="en-US" sz="1200" b="0" i="0" u="none" strike="noStrike" kern="1200" baseline="0" dirty="0">
                        <a:solidFill>
                          <a:prstClr val="white"/>
                        </a:solidFill>
                        <a:latin typeface="黑体" pitchFamily="2" charset="-122"/>
                        <a:ea typeface="黑体" pitchFamily="2" charset="-122"/>
                        <a:cs typeface="+mn-cs"/>
                      </a:rPr>
                      <a:t>1</a:t>
                    </a:r>
                    <a:r>
                      <a:rPr lang="en-US" altLang="en-US" sz="1200" b="0" i="0" u="none" strike="noStrike" kern="1200" baseline="0" dirty="0">
                        <a:solidFill>
                          <a:prstClr val="white"/>
                        </a:solidFill>
                        <a:latin typeface="黑体" pitchFamily="2" charset="-122"/>
                        <a:ea typeface="黑体" pitchFamily="2" charset="-122"/>
                        <a:cs typeface="+mn-cs"/>
                      </a:rPr>
                      <a:t>,812 </a:t>
                    </a:r>
                  </a:p>
                </c:rich>
              </c:tx>
              <c:spPr/>
              <c:showVal val="1"/>
            </c:dLbl>
            <c:dLbl>
              <c:idx val="2"/>
              <c:layout>
                <c:manualLayout>
                  <c:x val="0"/>
                  <c:y val="0.17488129154795923"/>
                </c:manualLayout>
              </c:layout>
              <c:tx>
                <c:rich>
                  <a:bodyPr/>
                  <a:lstStyle/>
                  <a:p>
                    <a:pPr algn="ctr" rtl="0">
                      <a:defRPr lang="en-US" altLang="en-US" sz="1200" b="0" i="0" u="none" strike="noStrike" kern="1200" baseline="0" dirty="0">
                        <a:solidFill>
                          <a:prstClr val="white"/>
                        </a:solidFill>
                        <a:latin typeface="黑体" pitchFamily="2" charset="-122"/>
                        <a:ea typeface="黑体" pitchFamily="2" charset="-122"/>
                        <a:cs typeface="+mn-cs"/>
                      </a:defRPr>
                    </a:pPr>
                    <a:r>
                      <a:rPr lang="en-GB" altLang="en-US" sz="1200" b="0" i="0" u="none" strike="noStrike" kern="1200" baseline="0" dirty="0">
                        <a:solidFill>
                          <a:prstClr val="white"/>
                        </a:solidFill>
                        <a:latin typeface="黑体" pitchFamily="2" charset="-122"/>
                        <a:ea typeface="黑体" pitchFamily="2" charset="-122"/>
                        <a:cs typeface="+mn-cs"/>
                      </a:rPr>
                      <a:t>2</a:t>
                    </a:r>
                    <a:r>
                      <a:rPr lang="en-US" altLang="en-US" sz="1200" b="0" i="0" u="none" strike="noStrike" kern="1200" baseline="0" dirty="0">
                        <a:solidFill>
                          <a:prstClr val="white"/>
                        </a:solidFill>
                        <a:latin typeface="黑体" pitchFamily="2" charset="-122"/>
                        <a:ea typeface="黑体" pitchFamily="2" charset="-122"/>
                        <a:cs typeface="+mn-cs"/>
                      </a:rPr>
                      <a:t>,268 </a:t>
                    </a:r>
                  </a:p>
                </c:rich>
              </c:tx>
              <c:spPr/>
              <c:showVal val="1"/>
            </c:dLbl>
            <c:txPr>
              <a:bodyPr/>
              <a:lstStyle/>
              <a:p>
                <a:pPr>
                  <a:defRPr lang="en-GB" sz="1200" b="0" i="0" u="none" strike="noStrike" kern="1200" baseline="0" dirty="0">
                    <a:solidFill>
                      <a:prstClr val="white"/>
                    </a:solidFill>
                    <a:latin typeface="黑体" pitchFamily="2" charset="-122"/>
                    <a:ea typeface="黑体" pitchFamily="2" charset="-122"/>
                    <a:cs typeface="+mn-cs"/>
                  </a:defRPr>
                </a:pPr>
                <a:endParaRPr lang="zh-CN"/>
              </a:p>
            </c:txPr>
            <c:showVal val="1"/>
          </c:dLbls>
          <c:cat>
            <c:strRef>
              <c:f>Sheet1!$A$1:$A$3</c:f>
              <c:strCache>
                <c:ptCount val="3"/>
                <c:pt idx="0">
                  <c:v>2012年末</c:v>
                </c:pt>
                <c:pt idx="1">
                  <c:v>2013年末</c:v>
                </c:pt>
                <c:pt idx="2">
                  <c:v>2014上半年末</c:v>
                </c:pt>
              </c:strCache>
            </c:strRef>
          </c:cat>
          <c:val>
            <c:numRef>
              <c:f>Sheet1!$B$1:$B$3</c:f>
              <c:numCache>
                <c:formatCode>#,##0_ </c:formatCode>
                <c:ptCount val="3"/>
                <c:pt idx="0">
                  <c:v>1126</c:v>
                </c:pt>
                <c:pt idx="1">
                  <c:v>1812</c:v>
                </c:pt>
                <c:pt idx="2">
                  <c:v>2268</c:v>
                </c:pt>
              </c:numCache>
            </c:numRef>
          </c:val>
        </c:ser>
        <c:dLbls>
          <c:showVal val="1"/>
        </c:dLbls>
        <c:gapWidth val="75"/>
        <c:axId val="79430400"/>
        <c:axId val="79431936"/>
      </c:barChart>
      <c:catAx>
        <c:axId val="79430400"/>
        <c:scaling>
          <c:orientation val="minMax"/>
        </c:scaling>
        <c:axPos val="b"/>
        <c:majorTickMark val="none"/>
        <c:tickLblPos val="nextTo"/>
        <c:txPr>
          <a:bodyPr/>
          <a:lstStyle/>
          <a:p>
            <a:pPr>
              <a:defRPr>
                <a:latin typeface="黑体" pitchFamily="2" charset="-122"/>
                <a:ea typeface="黑体" pitchFamily="2" charset="-122"/>
              </a:defRPr>
            </a:pPr>
            <a:endParaRPr lang="zh-CN"/>
          </a:p>
        </c:txPr>
        <c:crossAx val="79431936"/>
        <c:crosses val="autoZero"/>
        <c:auto val="1"/>
        <c:lblAlgn val="ctr"/>
        <c:lblOffset val="100"/>
      </c:catAx>
      <c:valAx>
        <c:axId val="79431936"/>
        <c:scaling>
          <c:orientation val="minMax"/>
        </c:scaling>
        <c:delete val="1"/>
        <c:axPos val="l"/>
        <c:numFmt formatCode="#,##0_ " sourceLinked="1"/>
        <c:tickLblPos val="none"/>
        <c:crossAx val="79430400"/>
        <c:crosses val="autoZero"/>
        <c:crossBetween val="between"/>
      </c:valAx>
      <c:spPr>
        <a:noFill/>
        <a:ln w="25400">
          <a:noFill/>
        </a:ln>
      </c:spPr>
    </c:plotArea>
    <c:plotVisOnly val="1"/>
  </c:chart>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E36B16-08B2-4DA8-9DA3-9A3C07CAAD3B}" type="doc">
      <dgm:prSet loTypeId="urn:microsoft.com/office/officeart/2005/8/layout/radial4" loCatId="relationship" qsTypeId="urn:microsoft.com/office/officeart/2005/8/quickstyle/simple1#1" qsCatId="simple" csTypeId="urn:microsoft.com/office/officeart/2005/8/colors/accent1_2#1" csCatId="accent1" phldr="1"/>
      <dgm:spPr/>
      <dgm:t>
        <a:bodyPr/>
        <a:lstStyle/>
        <a:p>
          <a:endParaRPr lang="zh-CN" altLang="en-US"/>
        </a:p>
      </dgm:t>
    </dgm:pt>
    <dgm:pt modelId="{546C89B6-886D-4408-A683-0140030A003A}">
      <dgm:prSet phldrT="[文本]" custT="1">
        <dgm:style>
          <a:lnRef idx="2">
            <a:schemeClr val="accent1"/>
          </a:lnRef>
          <a:fillRef idx="1">
            <a:schemeClr val="lt1"/>
          </a:fillRef>
          <a:effectRef idx="0">
            <a:schemeClr val="accent1"/>
          </a:effectRef>
          <a:fontRef idx="minor">
            <a:schemeClr val="dk1"/>
          </a:fontRef>
        </dgm:style>
      </dgm:prSet>
      <dgm:spPr>
        <a:solidFill>
          <a:srgbClr val="3975BE"/>
        </a:solidFill>
        <a:ln>
          <a:noFill/>
        </a:ln>
        <a:effectLst/>
      </dgm:spPr>
      <dgm:t>
        <a:bodyPr/>
        <a:lstStyle/>
        <a:p>
          <a:r>
            <a:rPr lang="zh-CN" altLang="en-US" sz="1600" b="1" dirty="0" smtClean="0">
              <a:solidFill>
                <a:schemeClr val="bg1"/>
              </a:solidFill>
              <a:latin typeface="黑体" panose="02010609060101010101" pitchFamily="49" charset="-122"/>
              <a:ea typeface="黑体" panose="02010609060101010101" pitchFamily="49" charset="-122"/>
            </a:rPr>
            <a:t>集团化经营</a:t>
          </a:r>
          <a:endParaRPr lang="zh-CN" altLang="en-US" sz="1600" b="1" dirty="0">
            <a:solidFill>
              <a:schemeClr val="bg1"/>
            </a:solidFill>
            <a:latin typeface="黑体" panose="02010609060101010101" pitchFamily="49" charset="-122"/>
            <a:ea typeface="黑体" panose="02010609060101010101" pitchFamily="49" charset="-122"/>
          </a:endParaRPr>
        </a:p>
      </dgm:t>
    </dgm:pt>
    <dgm:pt modelId="{E7A826C1-AC9A-40D5-8CF4-98670853263D}" type="parTrans" cxnId="{A37792F5-5B29-4819-BF4A-F219035484D2}">
      <dgm:prSet/>
      <dgm:spPr/>
      <dgm:t>
        <a:bodyPr/>
        <a:lstStyle/>
        <a:p>
          <a:endParaRPr lang="zh-CN" altLang="en-US" sz="1600"/>
        </a:p>
      </dgm:t>
    </dgm:pt>
    <dgm:pt modelId="{FC61A014-726A-4786-8A4E-94C4CC46D6BA}" type="sibTrans" cxnId="{A37792F5-5B29-4819-BF4A-F219035484D2}">
      <dgm:prSet/>
      <dgm:spPr/>
      <dgm:t>
        <a:bodyPr/>
        <a:lstStyle/>
        <a:p>
          <a:endParaRPr lang="zh-CN" altLang="en-US" sz="1600"/>
        </a:p>
      </dgm:t>
    </dgm:pt>
    <dgm:pt modelId="{F84E928A-3D9C-489A-BD9D-7F79C3C6CEEB}">
      <dgm:prSet phldrT="[文本]" custT="1">
        <dgm:style>
          <a:lnRef idx="2">
            <a:schemeClr val="accent2"/>
          </a:lnRef>
          <a:fillRef idx="1">
            <a:schemeClr val="lt1"/>
          </a:fillRef>
          <a:effectRef idx="0">
            <a:schemeClr val="accent2"/>
          </a:effectRef>
          <a:fontRef idx="minor">
            <a:schemeClr val="dk1"/>
          </a:fontRef>
        </dgm:style>
      </dgm:prSet>
      <dgm:spPr>
        <a:solidFill>
          <a:srgbClr val="B34B43"/>
        </a:solidFill>
        <a:ln>
          <a:noFill/>
        </a:ln>
        <a:effectLst/>
      </dgm:spPr>
      <dgm:t>
        <a:bodyPr/>
        <a:lstStyle/>
        <a:p>
          <a:r>
            <a:rPr lang="zh-CN" altLang="en-US" sz="1600" b="1" dirty="0" smtClean="0">
              <a:solidFill>
                <a:schemeClr val="bg1"/>
              </a:solidFill>
              <a:latin typeface="黑体" panose="02010609060101010101" pitchFamily="49" charset="-122"/>
              <a:ea typeface="黑体" panose="02010609060101010101" pitchFamily="49" charset="-122"/>
            </a:rPr>
            <a:t>兴业租赁</a:t>
          </a:r>
          <a:endParaRPr lang="zh-CN" altLang="en-US" sz="1600" b="1" dirty="0">
            <a:solidFill>
              <a:schemeClr val="bg1"/>
            </a:solidFill>
            <a:latin typeface="黑体" panose="02010609060101010101" pitchFamily="49" charset="-122"/>
            <a:ea typeface="黑体" panose="02010609060101010101" pitchFamily="49" charset="-122"/>
          </a:endParaRPr>
        </a:p>
      </dgm:t>
    </dgm:pt>
    <dgm:pt modelId="{288A16C3-CBE3-41D6-B020-15F83BEB9418}" type="parTrans" cxnId="{B3E318B6-7593-4661-8258-71A90D6B4FDA}">
      <dgm:prSet/>
      <dgm:spPr>
        <a:solidFill>
          <a:srgbClr val="B2B2B2"/>
        </a:solidFill>
      </dgm:spPr>
      <dgm:t>
        <a:bodyPr/>
        <a:lstStyle/>
        <a:p>
          <a:endParaRPr lang="zh-CN" altLang="en-US" sz="1600"/>
        </a:p>
      </dgm:t>
    </dgm:pt>
    <dgm:pt modelId="{816F78FC-E428-47DF-BF8D-C8B81BDDE100}" type="sibTrans" cxnId="{B3E318B6-7593-4661-8258-71A90D6B4FDA}">
      <dgm:prSet/>
      <dgm:spPr/>
      <dgm:t>
        <a:bodyPr/>
        <a:lstStyle/>
        <a:p>
          <a:endParaRPr lang="zh-CN" altLang="en-US" sz="1600"/>
        </a:p>
      </dgm:t>
    </dgm:pt>
    <dgm:pt modelId="{9C461C9C-7570-4E9E-97BE-30A53C1CC916}">
      <dgm:prSet phldrT="[文本]" custT="1">
        <dgm:style>
          <a:lnRef idx="2">
            <a:schemeClr val="accent2"/>
          </a:lnRef>
          <a:fillRef idx="1">
            <a:schemeClr val="lt1"/>
          </a:fillRef>
          <a:effectRef idx="0">
            <a:schemeClr val="accent2"/>
          </a:effectRef>
          <a:fontRef idx="minor">
            <a:schemeClr val="dk1"/>
          </a:fontRef>
        </dgm:style>
      </dgm:prSet>
      <dgm:spPr>
        <a:solidFill>
          <a:srgbClr val="B34B43"/>
        </a:solidFill>
        <a:ln>
          <a:noFill/>
        </a:ln>
        <a:effectLst/>
      </dgm:spPr>
      <dgm:t>
        <a:bodyPr/>
        <a:lstStyle/>
        <a:p>
          <a:r>
            <a:rPr lang="zh-CN" altLang="en-US" sz="1600" b="1" dirty="0" smtClean="0">
              <a:solidFill>
                <a:schemeClr val="bg1"/>
              </a:solidFill>
              <a:latin typeface="黑体" panose="02010609060101010101" pitchFamily="49" charset="-122"/>
              <a:ea typeface="黑体" panose="02010609060101010101" pitchFamily="49" charset="-122"/>
            </a:rPr>
            <a:t>兴业信托</a:t>
          </a:r>
          <a:endParaRPr lang="zh-CN" altLang="en-US" sz="1600" b="1" dirty="0">
            <a:solidFill>
              <a:schemeClr val="bg1"/>
            </a:solidFill>
            <a:latin typeface="黑体" panose="02010609060101010101" pitchFamily="49" charset="-122"/>
            <a:ea typeface="黑体" panose="02010609060101010101" pitchFamily="49" charset="-122"/>
          </a:endParaRPr>
        </a:p>
      </dgm:t>
    </dgm:pt>
    <dgm:pt modelId="{FFE44019-BB90-4372-9889-8A26B5F5B0B6}" type="parTrans" cxnId="{5A6AB8AE-EAEB-45B0-BDA1-E8C3970CE308}">
      <dgm:prSet/>
      <dgm:spPr>
        <a:solidFill>
          <a:srgbClr val="B2B2B2"/>
        </a:solidFill>
      </dgm:spPr>
      <dgm:t>
        <a:bodyPr/>
        <a:lstStyle/>
        <a:p>
          <a:endParaRPr lang="zh-CN" altLang="en-US" sz="1600"/>
        </a:p>
      </dgm:t>
    </dgm:pt>
    <dgm:pt modelId="{37304B03-651D-4490-9714-BE4608A91077}" type="sibTrans" cxnId="{5A6AB8AE-EAEB-45B0-BDA1-E8C3970CE308}">
      <dgm:prSet/>
      <dgm:spPr/>
      <dgm:t>
        <a:bodyPr/>
        <a:lstStyle/>
        <a:p>
          <a:endParaRPr lang="zh-CN" altLang="en-US" sz="1600"/>
        </a:p>
      </dgm:t>
    </dgm:pt>
    <dgm:pt modelId="{C54BC2C2-F693-4560-96C3-C198DD5F8F20}">
      <dgm:prSet phldrT="[文本]" custT="1">
        <dgm:style>
          <a:lnRef idx="2">
            <a:schemeClr val="accent2"/>
          </a:lnRef>
          <a:fillRef idx="1">
            <a:schemeClr val="lt1"/>
          </a:fillRef>
          <a:effectRef idx="0">
            <a:schemeClr val="accent2"/>
          </a:effectRef>
          <a:fontRef idx="minor">
            <a:schemeClr val="dk1"/>
          </a:fontRef>
        </dgm:style>
      </dgm:prSet>
      <dgm:spPr>
        <a:solidFill>
          <a:srgbClr val="B34B43"/>
        </a:solidFill>
        <a:ln>
          <a:noFill/>
        </a:ln>
        <a:effectLst/>
      </dgm:spPr>
      <dgm:t>
        <a:bodyPr/>
        <a:lstStyle/>
        <a:p>
          <a:r>
            <a:rPr lang="zh-CN" altLang="en-US" sz="1600" b="1" dirty="0" smtClean="0">
              <a:solidFill>
                <a:schemeClr val="bg1"/>
              </a:solidFill>
              <a:latin typeface="黑体" panose="02010609060101010101" pitchFamily="49" charset="-122"/>
              <a:ea typeface="黑体" panose="02010609060101010101" pitchFamily="49" charset="-122"/>
            </a:rPr>
            <a:t>兴业基金</a:t>
          </a:r>
          <a:endParaRPr lang="zh-CN" altLang="en-US" sz="1600" b="1" dirty="0">
            <a:solidFill>
              <a:schemeClr val="bg1"/>
            </a:solidFill>
            <a:latin typeface="黑体" panose="02010609060101010101" pitchFamily="49" charset="-122"/>
            <a:ea typeface="黑体" panose="02010609060101010101" pitchFamily="49" charset="-122"/>
          </a:endParaRPr>
        </a:p>
      </dgm:t>
    </dgm:pt>
    <dgm:pt modelId="{FB3F4C02-594C-400F-869F-06F6A4042CE0}" type="parTrans" cxnId="{9B98DCB3-4003-4CD4-AA00-E8B14C9E8452}">
      <dgm:prSet/>
      <dgm:spPr>
        <a:solidFill>
          <a:srgbClr val="B2B2B2"/>
        </a:solidFill>
      </dgm:spPr>
      <dgm:t>
        <a:bodyPr/>
        <a:lstStyle/>
        <a:p>
          <a:endParaRPr lang="zh-CN" altLang="en-US" sz="1600"/>
        </a:p>
      </dgm:t>
    </dgm:pt>
    <dgm:pt modelId="{4BF57AEC-5F0E-43B6-8572-35592C73E1B8}" type="sibTrans" cxnId="{9B98DCB3-4003-4CD4-AA00-E8B14C9E8452}">
      <dgm:prSet/>
      <dgm:spPr/>
      <dgm:t>
        <a:bodyPr/>
        <a:lstStyle/>
        <a:p>
          <a:endParaRPr lang="zh-CN" altLang="en-US" sz="1600"/>
        </a:p>
      </dgm:t>
    </dgm:pt>
    <dgm:pt modelId="{0810B79E-368B-421A-A121-3F1118C0FF70}" type="pres">
      <dgm:prSet presAssocID="{F3E36B16-08B2-4DA8-9DA3-9A3C07CAAD3B}" presName="cycle" presStyleCnt="0">
        <dgm:presLayoutVars>
          <dgm:chMax val="1"/>
          <dgm:dir/>
          <dgm:animLvl val="ctr"/>
          <dgm:resizeHandles val="exact"/>
        </dgm:presLayoutVars>
      </dgm:prSet>
      <dgm:spPr/>
      <dgm:t>
        <a:bodyPr/>
        <a:lstStyle/>
        <a:p>
          <a:endParaRPr lang="zh-CN" altLang="en-US"/>
        </a:p>
      </dgm:t>
    </dgm:pt>
    <dgm:pt modelId="{4B62C0A1-20A1-419C-8859-FC3527D74876}" type="pres">
      <dgm:prSet presAssocID="{546C89B6-886D-4408-A683-0140030A003A}" presName="centerShape" presStyleLbl="node0" presStyleIdx="0" presStyleCnt="1" custScaleX="123838"/>
      <dgm:spPr/>
      <dgm:t>
        <a:bodyPr/>
        <a:lstStyle/>
        <a:p>
          <a:endParaRPr lang="zh-CN" altLang="en-US"/>
        </a:p>
      </dgm:t>
    </dgm:pt>
    <dgm:pt modelId="{8F64AF91-6A77-469A-9E8D-102D2C8EB313}" type="pres">
      <dgm:prSet presAssocID="{288A16C3-CBE3-41D6-B020-15F83BEB9418}" presName="parTrans" presStyleLbl="bgSibTrans2D1" presStyleIdx="0" presStyleCnt="3"/>
      <dgm:spPr/>
      <dgm:t>
        <a:bodyPr/>
        <a:lstStyle/>
        <a:p>
          <a:endParaRPr lang="zh-CN" altLang="en-US"/>
        </a:p>
      </dgm:t>
    </dgm:pt>
    <dgm:pt modelId="{67545F3B-7DD2-4F83-A75E-EE9FCBAC082C}" type="pres">
      <dgm:prSet presAssocID="{F84E928A-3D9C-489A-BD9D-7F79C3C6CEEB}" presName="node" presStyleLbl="node1" presStyleIdx="0" presStyleCnt="3" custScaleX="145879" custRadScaleRad="138915" custRadScaleInc="-17688">
        <dgm:presLayoutVars>
          <dgm:bulletEnabled val="1"/>
        </dgm:presLayoutVars>
      </dgm:prSet>
      <dgm:spPr/>
      <dgm:t>
        <a:bodyPr/>
        <a:lstStyle/>
        <a:p>
          <a:endParaRPr lang="zh-CN" altLang="en-US"/>
        </a:p>
      </dgm:t>
    </dgm:pt>
    <dgm:pt modelId="{5C06D764-50A3-4CD1-86B9-806F47AA4723}" type="pres">
      <dgm:prSet presAssocID="{FFE44019-BB90-4372-9889-8A26B5F5B0B6}" presName="parTrans" presStyleLbl="bgSibTrans2D1" presStyleIdx="1" presStyleCnt="3"/>
      <dgm:spPr/>
      <dgm:t>
        <a:bodyPr/>
        <a:lstStyle/>
        <a:p>
          <a:endParaRPr lang="zh-CN" altLang="en-US"/>
        </a:p>
      </dgm:t>
    </dgm:pt>
    <dgm:pt modelId="{8D42ADA7-C0AE-414E-974A-7DA21A73F94E}" type="pres">
      <dgm:prSet presAssocID="{9C461C9C-7570-4E9E-97BE-30A53C1CC916}" presName="node" presStyleLbl="node1" presStyleIdx="1" presStyleCnt="3" custScaleX="150244">
        <dgm:presLayoutVars>
          <dgm:bulletEnabled val="1"/>
        </dgm:presLayoutVars>
      </dgm:prSet>
      <dgm:spPr/>
      <dgm:t>
        <a:bodyPr/>
        <a:lstStyle/>
        <a:p>
          <a:endParaRPr lang="zh-CN" altLang="en-US"/>
        </a:p>
      </dgm:t>
    </dgm:pt>
    <dgm:pt modelId="{667A1EF3-EFCD-45F3-9001-CFA5E9CC7488}" type="pres">
      <dgm:prSet presAssocID="{FB3F4C02-594C-400F-869F-06F6A4042CE0}" presName="parTrans" presStyleLbl="bgSibTrans2D1" presStyleIdx="2" presStyleCnt="3"/>
      <dgm:spPr/>
      <dgm:t>
        <a:bodyPr/>
        <a:lstStyle/>
        <a:p>
          <a:endParaRPr lang="zh-CN" altLang="en-US"/>
        </a:p>
      </dgm:t>
    </dgm:pt>
    <dgm:pt modelId="{19B5B583-2066-4C93-87D8-5A1B89C8EA2A}" type="pres">
      <dgm:prSet presAssocID="{C54BC2C2-F693-4560-96C3-C198DD5F8F20}" presName="node" presStyleLbl="node1" presStyleIdx="2" presStyleCnt="3" custScaleX="144626" custRadScaleRad="139768" custRadScaleInc="14745">
        <dgm:presLayoutVars>
          <dgm:bulletEnabled val="1"/>
        </dgm:presLayoutVars>
      </dgm:prSet>
      <dgm:spPr/>
      <dgm:t>
        <a:bodyPr/>
        <a:lstStyle/>
        <a:p>
          <a:endParaRPr lang="zh-CN" altLang="en-US"/>
        </a:p>
      </dgm:t>
    </dgm:pt>
  </dgm:ptLst>
  <dgm:cxnLst>
    <dgm:cxn modelId="{B3E318B6-7593-4661-8258-71A90D6B4FDA}" srcId="{546C89B6-886D-4408-A683-0140030A003A}" destId="{F84E928A-3D9C-489A-BD9D-7F79C3C6CEEB}" srcOrd="0" destOrd="0" parTransId="{288A16C3-CBE3-41D6-B020-15F83BEB9418}" sibTransId="{816F78FC-E428-47DF-BF8D-C8B81BDDE100}"/>
    <dgm:cxn modelId="{F3B9890B-9CDB-45E3-86D3-AB39FDB9E290}" type="presOf" srcId="{C54BC2C2-F693-4560-96C3-C198DD5F8F20}" destId="{19B5B583-2066-4C93-87D8-5A1B89C8EA2A}" srcOrd="0" destOrd="0" presId="urn:microsoft.com/office/officeart/2005/8/layout/radial4"/>
    <dgm:cxn modelId="{B541D1CD-3C1A-424B-959B-91326B675892}" type="presOf" srcId="{546C89B6-886D-4408-A683-0140030A003A}" destId="{4B62C0A1-20A1-419C-8859-FC3527D74876}" srcOrd="0" destOrd="0" presId="urn:microsoft.com/office/officeart/2005/8/layout/radial4"/>
    <dgm:cxn modelId="{03EFCCAB-80A0-42CF-94A3-79EBD5D47229}" type="presOf" srcId="{FFE44019-BB90-4372-9889-8A26B5F5B0B6}" destId="{5C06D764-50A3-4CD1-86B9-806F47AA4723}" srcOrd="0" destOrd="0" presId="urn:microsoft.com/office/officeart/2005/8/layout/radial4"/>
    <dgm:cxn modelId="{A0E64B69-4C13-45B6-AC79-08A378A67988}" type="presOf" srcId="{F3E36B16-08B2-4DA8-9DA3-9A3C07CAAD3B}" destId="{0810B79E-368B-421A-A121-3F1118C0FF70}" srcOrd="0" destOrd="0" presId="urn:microsoft.com/office/officeart/2005/8/layout/radial4"/>
    <dgm:cxn modelId="{319CA0CD-034B-4018-B62E-518EF9116C2C}" type="presOf" srcId="{288A16C3-CBE3-41D6-B020-15F83BEB9418}" destId="{8F64AF91-6A77-469A-9E8D-102D2C8EB313}" srcOrd="0" destOrd="0" presId="urn:microsoft.com/office/officeart/2005/8/layout/radial4"/>
    <dgm:cxn modelId="{D12CC8F9-6A7C-434A-AEEF-7FC87083305D}" type="presOf" srcId="{F84E928A-3D9C-489A-BD9D-7F79C3C6CEEB}" destId="{67545F3B-7DD2-4F83-A75E-EE9FCBAC082C}" srcOrd="0" destOrd="0" presId="urn:microsoft.com/office/officeart/2005/8/layout/radial4"/>
    <dgm:cxn modelId="{A37792F5-5B29-4819-BF4A-F219035484D2}" srcId="{F3E36B16-08B2-4DA8-9DA3-9A3C07CAAD3B}" destId="{546C89B6-886D-4408-A683-0140030A003A}" srcOrd="0" destOrd="0" parTransId="{E7A826C1-AC9A-40D5-8CF4-98670853263D}" sibTransId="{FC61A014-726A-4786-8A4E-94C4CC46D6BA}"/>
    <dgm:cxn modelId="{C0DE7E71-0937-42B0-8D71-DEC97DFEFB92}" type="presOf" srcId="{FB3F4C02-594C-400F-869F-06F6A4042CE0}" destId="{667A1EF3-EFCD-45F3-9001-CFA5E9CC7488}" srcOrd="0" destOrd="0" presId="urn:microsoft.com/office/officeart/2005/8/layout/radial4"/>
    <dgm:cxn modelId="{5A6AB8AE-EAEB-45B0-BDA1-E8C3970CE308}" srcId="{546C89B6-886D-4408-A683-0140030A003A}" destId="{9C461C9C-7570-4E9E-97BE-30A53C1CC916}" srcOrd="1" destOrd="0" parTransId="{FFE44019-BB90-4372-9889-8A26B5F5B0B6}" sibTransId="{37304B03-651D-4490-9714-BE4608A91077}"/>
    <dgm:cxn modelId="{04E9A2C9-3A06-4BE8-B72B-AC7A33E1E7A5}" type="presOf" srcId="{9C461C9C-7570-4E9E-97BE-30A53C1CC916}" destId="{8D42ADA7-C0AE-414E-974A-7DA21A73F94E}" srcOrd="0" destOrd="0" presId="urn:microsoft.com/office/officeart/2005/8/layout/radial4"/>
    <dgm:cxn modelId="{9B98DCB3-4003-4CD4-AA00-E8B14C9E8452}" srcId="{546C89B6-886D-4408-A683-0140030A003A}" destId="{C54BC2C2-F693-4560-96C3-C198DD5F8F20}" srcOrd="2" destOrd="0" parTransId="{FB3F4C02-594C-400F-869F-06F6A4042CE0}" sibTransId="{4BF57AEC-5F0E-43B6-8572-35592C73E1B8}"/>
    <dgm:cxn modelId="{790A8228-84D1-4001-8D2F-F39AFFDFDE10}" type="presParOf" srcId="{0810B79E-368B-421A-A121-3F1118C0FF70}" destId="{4B62C0A1-20A1-419C-8859-FC3527D74876}" srcOrd="0" destOrd="0" presId="urn:microsoft.com/office/officeart/2005/8/layout/radial4"/>
    <dgm:cxn modelId="{18E27B68-721B-4ED8-8D79-C2C87E750EFD}" type="presParOf" srcId="{0810B79E-368B-421A-A121-3F1118C0FF70}" destId="{8F64AF91-6A77-469A-9E8D-102D2C8EB313}" srcOrd="1" destOrd="0" presId="urn:microsoft.com/office/officeart/2005/8/layout/radial4"/>
    <dgm:cxn modelId="{CA816C37-930F-459A-8B01-742B97630278}" type="presParOf" srcId="{0810B79E-368B-421A-A121-3F1118C0FF70}" destId="{67545F3B-7DD2-4F83-A75E-EE9FCBAC082C}" srcOrd="2" destOrd="0" presId="urn:microsoft.com/office/officeart/2005/8/layout/radial4"/>
    <dgm:cxn modelId="{2EFBAE80-BDF3-4BE0-9D3D-35077B4BBC53}" type="presParOf" srcId="{0810B79E-368B-421A-A121-3F1118C0FF70}" destId="{5C06D764-50A3-4CD1-86B9-806F47AA4723}" srcOrd="3" destOrd="0" presId="urn:microsoft.com/office/officeart/2005/8/layout/radial4"/>
    <dgm:cxn modelId="{15FBDEA8-A95E-4211-A31D-B97D13A15DAA}" type="presParOf" srcId="{0810B79E-368B-421A-A121-3F1118C0FF70}" destId="{8D42ADA7-C0AE-414E-974A-7DA21A73F94E}" srcOrd="4" destOrd="0" presId="urn:microsoft.com/office/officeart/2005/8/layout/radial4"/>
    <dgm:cxn modelId="{7FC5059F-5B22-48C5-9782-A53797C18EFA}" type="presParOf" srcId="{0810B79E-368B-421A-A121-3F1118C0FF70}" destId="{667A1EF3-EFCD-45F3-9001-CFA5E9CC7488}" srcOrd="5" destOrd="0" presId="urn:microsoft.com/office/officeart/2005/8/layout/radial4"/>
    <dgm:cxn modelId="{54D1E8C5-98AB-4035-A68D-AFC39ABFA218}" type="presParOf" srcId="{0810B79E-368B-421A-A121-3F1118C0FF70}" destId="{19B5B583-2066-4C93-87D8-5A1B89C8EA2A}" srcOrd="6" destOrd="0" presId="urn:microsoft.com/office/officeart/2005/8/layout/radial4"/>
  </dgm:cxnLst>
  <dgm:bg>
    <a:effect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62C0A1-20A1-419C-8859-FC3527D74876}">
      <dsp:nvSpPr>
        <dsp:cNvPr id="0" name=""/>
        <dsp:cNvSpPr/>
      </dsp:nvSpPr>
      <dsp:spPr>
        <a:xfrm>
          <a:off x="1268039" y="962093"/>
          <a:ext cx="999577" cy="807165"/>
        </a:xfrm>
        <a:prstGeom prst="ellipse">
          <a:avLst/>
        </a:prstGeom>
        <a:solidFill>
          <a:srgbClr val="3975BE"/>
        </a:solidFill>
        <a:ln w="25400" cap="flat" cmpd="sng" algn="ctr">
          <a:no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zh-CN" altLang="en-US" sz="1600" b="1" kern="1200" dirty="0" smtClean="0">
              <a:solidFill>
                <a:schemeClr val="bg1"/>
              </a:solidFill>
              <a:latin typeface="黑体" panose="02010609060101010101" pitchFamily="49" charset="-122"/>
              <a:ea typeface="黑体" panose="02010609060101010101" pitchFamily="49" charset="-122"/>
            </a:rPr>
            <a:t>集团化经营</a:t>
          </a:r>
          <a:endParaRPr lang="zh-CN" altLang="en-US" sz="1600" b="1" kern="1200" dirty="0">
            <a:solidFill>
              <a:schemeClr val="bg1"/>
            </a:solidFill>
            <a:latin typeface="黑体" panose="02010609060101010101" pitchFamily="49" charset="-122"/>
            <a:ea typeface="黑体" panose="02010609060101010101" pitchFamily="49" charset="-122"/>
          </a:endParaRPr>
        </a:p>
      </dsp:txBody>
      <dsp:txXfrm>
        <a:off x="1268039" y="962093"/>
        <a:ext cx="999577" cy="807165"/>
      </dsp:txXfrm>
    </dsp:sp>
    <dsp:sp modelId="{8F64AF91-6A77-469A-9E8D-102D2C8EB313}">
      <dsp:nvSpPr>
        <dsp:cNvPr id="0" name=""/>
        <dsp:cNvSpPr/>
      </dsp:nvSpPr>
      <dsp:spPr>
        <a:xfrm rot="12400289">
          <a:off x="515186" y="829699"/>
          <a:ext cx="829253" cy="230042"/>
        </a:xfrm>
        <a:prstGeom prst="leftArrow">
          <a:avLst>
            <a:gd name="adj1" fmla="val 60000"/>
            <a:gd name="adj2" fmla="val 50000"/>
          </a:avLst>
        </a:prstGeom>
        <a:solidFill>
          <a:srgbClr val="B2B2B2"/>
        </a:solidFill>
        <a:ln>
          <a:noFill/>
        </a:ln>
        <a:effectLst/>
      </dsp:spPr>
      <dsp:style>
        <a:lnRef idx="0">
          <a:scrgbClr r="0" g="0" b="0"/>
        </a:lnRef>
        <a:fillRef idx="1">
          <a:scrgbClr r="0" g="0" b="0"/>
        </a:fillRef>
        <a:effectRef idx="0">
          <a:scrgbClr r="0" g="0" b="0"/>
        </a:effectRef>
        <a:fontRef idx="minor">
          <a:schemeClr val="lt1"/>
        </a:fontRef>
      </dsp:style>
    </dsp:sp>
    <dsp:sp modelId="{67545F3B-7DD2-4F83-A75E-EE9FCBAC082C}">
      <dsp:nvSpPr>
        <dsp:cNvPr id="0" name=""/>
        <dsp:cNvSpPr/>
      </dsp:nvSpPr>
      <dsp:spPr>
        <a:xfrm>
          <a:off x="0" y="451882"/>
          <a:ext cx="1118610" cy="613445"/>
        </a:xfrm>
        <a:prstGeom prst="roundRect">
          <a:avLst>
            <a:gd name="adj" fmla="val 10000"/>
          </a:avLst>
        </a:prstGeom>
        <a:solidFill>
          <a:srgbClr val="B34B43"/>
        </a:solidFill>
        <a:ln w="25400" cap="flat" cmpd="sng" algn="ctr">
          <a:no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zh-CN" altLang="en-US" sz="1600" b="1" kern="1200" dirty="0" smtClean="0">
              <a:solidFill>
                <a:schemeClr val="bg1"/>
              </a:solidFill>
              <a:latin typeface="黑体" panose="02010609060101010101" pitchFamily="49" charset="-122"/>
              <a:ea typeface="黑体" panose="02010609060101010101" pitchFamily="49" charset="-122"/>
            </a:rPr>
            <a:t>兴业租赁</a:t>
          </a:r>
          <a:endParaRPr lang="zh-CN" altLang="en-US" sz="1600" b="1" kern="1200" dirty="0">
            <a:solidFill>
              <a:schemeClr val="bg1"/>
            </a:solidFill>
            <a:latin typeface="黑体" panose="02010609060101010101" pitchFamily="49" charset="-122"/>
            <a:ea typeface="黑体" panose="02010609060101010101" pitchFamily="49" charset="-122"/>
          </a:endParaRPr>
        </a:p>
      </dsp:txBody>
      <dsp:txXfrm>
        <a:off x="0" y="451882"/>
        <a:ext cx="1118610" cy="613445"/>
      </dsp:txXfrm>
    </dsp:sp>
    <dsp:sp modelId="{5C06D764-50A3-4CD1-86B9-806F47AA4723}">
      <dsp:nvSpPr>
        <dsp:cNvPr id="0" name=""/>
        <dsp:cNvSpPr/>
      </dsp:nvSpPr>
      <dsp:spPr>
        <a:xfrm rot="16200000">
          <a:off x="1458433" y="501663"/>
          <a:ext cx="618788" cy="230042"/>
        </a:xfrm>
        <a:prstGeom prst="leftArrow">
          <a:avLst>
            <a:gd name="adj1" fmla="val 60000"/>
            <a:gd name="adj2" fmla="val 50000"/>
          </a:avLst>
        </a:prstGeom>
        <a:solidFill>
          <a:srgbClr val="B2B2B2"/>
        </a:solidFill>
        <a:ln>
          <a:noFill/>
        </a:ln>
        <a:effectLst/>
      </dsp:spPr>
      <dsp:style>
        <a:lnRef idx="0">
          <a:scrgbClr r="0" g="0" b="0"/>
        </a:lnRef>
        <a:fillRef idx="1">
          <a:scrgbClr r="0" g="0" b="0"/>
        </a:fillRef>
        <a:effectRef idx="0">
          <a:scrgbClr r="0" g="0" b="0"/>
        </a:effectRef>
        <a:fontRef idx="minor">
          <a:schemeClr val="lt1"/>
        </a:fontRef>
      </dsp:style>
    </dsp:sp>
    <dsp:sp modelId="{8D42ADA7-C0AE-414E-974A-7DA21A73F94E}">
      <dsp:nvSpPr>
        <dsp:cNvPr id="0" name=""/>
        <dsp:cNvSpPr/>
      </dsp:nvSpPr>
      <dsp:spPr>
        <a:xfrm>
          <a:off x="1191787" y="567"/>
          <a:ext cx="1152081" cy="613445"/>
        </a:xfrm>
        <a:prstGeom prst="roundRect">
          <a:avLst>
            <a:gd name="adj" fmla="val 10000"/>
          </a:avLst>
        </a:prstGeom>
        <a:solidFill>
          <a:srgbClr val="B34B43"/>
        </a:solidFill>
        <a:ln w="25400" cap="flat" cmpd="sng" algn="ctr">
          <a:no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zh-CN" altLang="en-US" sz="1600" b="1" kern="1200" dirty="0" smtClean="0">
              <a:solidFill>
                <a:schemeClr val="bg1"/>
              </a:solidFill>
              <a:latin typeface="黑体" panose="02010609060101010101" pitchFamily="49" charset="-122"/>
              <a:ea typeface="黑体" panose="02010609060101010101" pitchFamily="49" charset="-122"/>
            </a:rPr>
            <a:t>兴业信托</a:t>
          </a:r>
          <a:endParaRPr lang="zh-CN" altLang="en-US" sz="1600" b="1" kern="1200" dirty="0">
            <a:solidFill>
              <a:schemeClr val="bg1"/>
            </a:solidFill>
            <a:latin typeface="黑体" panose="02010609060101010101" pitchFamily="49" charset="-122"/>
            <a:ea typeface="黑体" panose="02010609060101010101" pitchFamily="49" charset="-122"/>
          </a:endParaRPr>
        </a:p>
      </dsp:txBody>
      <dsp:txXfrm>
        <a:off x="1191787" y="567"/>
        <a:ext cx="1152081" cy="613445"/>
      </dsp:txXfrm>
    </dsp:sp>
    <dsp:sp modelId="{667A1EF3-EFCD-45F3-9001-CFA5E9CC7488}">
      <dsp:nvSpPr>
        <dsp:cNvPr id="0" name=""/>
        <dsp:cNvSpPr/>
      </dsp:nvSpPr>
      <dsp:spPr>
        <a:xfrm rot="19899132">
          <a:off x="2175956" y="800774"/>
          <a:ext cx="851446" cy="230042"/>
        </a:xfrm>
        <a:prstGeom prst="leftArrow">
          <a:avLst>
            <a:gd name="adj1" fmla="val 60000"/>
            <a:gd name="adj2" fmla="val 50000"/>
          </a:avLst>
        </a:prstGeom>
        <a:solidFill>
          <a:srgbClr val="B2B2B2"/>
        </a:solidFill>
        <a:ln>
          <a:noFill/>
        </a:ln>
        <a:effectLst/>
      </dsp:spPr>
      <dsp:style>
        <a:lnRef idx="0">
          <a:scrgbClr r="0" g="0" b="0"/>
        </a:lnRef>
        <a:fillRef idx="1">
          <a:scrgbClr r="0" g="0" b="0"/>
        </a:fillRef>
        <a:effectRef idx="0">
          <a:scrgbClr r="0" g="0" b="0"/>
        </a:effectRef>
        <a:fontRef idx="minor">
          <a:schemeClr val="lt1"/>
        </a:fontRef>
      </dsp:style>
    </dsp:sp>
    <dsp:sp modelId="{19B5B583-2066-4C93-87D8-5A1B89C8EA2A}">
      <dsp:nvSpPr>
        <dsp:cNvPr id="0" name=""/>
        <dsp:cNvSpPr/>
      </dsp:nvSpPr>
      <dsp:spPr>
        <a:xfrm>
          <a:off x="2421849" y="406929"/>
          <a:ext cx="1109002" cy="613445"/>
        </a:xfrm>
        <a:prstGeom prst="roundRect">
          <a:avLst>
            <a:gd name="adj" fmla="val 10000"/>
          </a:avLst>
        </a:prstGeom>
        <a:solidFill>
          <a:srgbClr val="B34B43"/>
        </a:solidFill>
        <a:ln w="25400" cap="flat" cmpd="sng" algn="ctr">
          <a:no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zh-CN" altLang="en-US" sz="1600" b="1" kern="1200" dirty="0" smtClean="0">
              <a:solidFill>
                <a:schemeClr val="bg1"/>
              </a:solidFill>
              <a:latin typeface="黑体" panose="02010609060101010101" pitchFamily="49" charset="-122"/>
              <a:ea typeface="黑体" panose="02010609060101010101" pitchFamily="49" charset="-122"/>
            </a:rPr>
            <a:t>兴业基金</a:t>
          </a:r>
          <a:endParaRPr lang="zh-CN" altLang="en-US" sz="1600" b="1" kern="1200" dirty="0">
            <a:solidFill>
              <a:schemeClr val="bg1"/>
            </a:solidFill>
            <a:latin typeface="黑体" panose="02010609060101010101" pitchFamily="49" charset="-122"/>
            <a:ea typeface="黑体" panose="02010609060101010101" pitchFamily="49" charset="-122"/>
          </a:endParaRPr>
        </a:p>
      </dsp:txBody>
      <dsp:txXfrm>
        <a:off x="2421849" y="406929"/>
        <a:ext cx="1109002" cy="61344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0.2614</cdr:x>
      <cdr:y>0</cdr:y>
    </cdr:from>
    <cdr:to>
      <cdr:x>0.65273</cdr:x>
      <cdr:y>0.15369</cdr:y>
    </cdr:to>
    <cdr:sp macro="" textlink="">
      <cdr:nvSpPr>
        <cdr:cNvPr id="2" name="TextBox 27"/>
        <cdr:cNvSpPr txBox="1"/>
      </cdr:nvSpPr>
      <cdr:spPr>
        <a:xfrm xmlns:a="http://schemas.openxmlformats.org/drawingml/2006/main">
          <a:off x="1138642" y="0"/>
          <a:ext cx="1704622"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zh-CN" altLang="en-US" sz="1400" b="1" dirty="0" smtClean="0">
              <a:latin typeface="黑体" pitchFamily="2" charset="-122"/>
              <a:ea typeface="黑体" pitchFamily="2" charset="-122"/>
            </a:rPr>
            <a:t>日均生息资产规模</a:t>
          </a:r>
          <a:endParaRPr lang="zh-CN" altLang="en-US" sz="1400" b="1" dirty="0">
            <a:latin typeface="黑体" pitchFamily="2" charset="-122"/>
            <a:ea typeface="黑体" pitchFamily="2" charset="-122"/>
          </a:endParaRPr>
        </a:p>
      </cdr:txBody>
    </cdr:sp>
  </cdr:relSizeAnchor>
  <cdr:relSizeAnchor xmlns:cdr="http://schemas.openxmlformats.org/drawingml/2006/chartDrawing">
    <cdr:from>
      <cdr:x>0</cdr:x>
      <cdr:y>0.11033</cdr:y>
    </cdr:from>
    <cdr:to>
      <cdr:x>0.34091</cdr:x>
      <cdr:y>0.20154</cdr:y>
    </cdr:to>
    <cdr:sp macro="" textlink="">
      <cdr:nvSpPr>
        <cdr:cNvPr id="3" name="TextBox 28"/>
        <cdr:cNvSpPr txBox="1"/>
      </cdr:nvSpPr>
      <cdr:spPr>
        <a:xfrm xmlns:a="http://schemas.openxmlformats.org/drawingml/2006/main">
          <a:off x="0" y="220955"/>
          <a:ext cx="1484996" cy="1826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zh-CN" altLang="en-US" sz="1000" dirty="0" smtClean="0">
              <a:latin typeface="黑体" pitchFamily="2" charset="-122"/>
              <a:ea typeface="黑体" pitchFamily="2" charset="-122"/>
            </a:rPr>
            <a:t>单位：人民币亿元</a:t>
          </a:r>
          <a:endParaRPr lang="zh-CN" altLang="en-US" sz="1000" dirty="0">
            <a:latin typeface="黑体" pitchFamily="2" charset="-122"/>
            <a:ea typeface="黑体" pitchFamily="2" charset="-122"/>
          </a:endParaRPr>
        </a:p>
      </cdr:txBody>
    </cdr:sp>
  </cdr:relSizeAnchor>
  <cdr:relSizeAnchor xmlns:cdr="http://schemas.openxmlformats.org/drawingml/2006/chartDrawing">
    <cdr:from>
      <cdr:x>0.70015</cdr:x>
      <cdr:y>0.11453</cdr:y>
    </cdr:from>
    <cdr:to>
      <cdr:x>0.90919</cdr:x>
      <cdr:y>0.25751</cdr:y>
    </cdr:to>
    <cdr:sp macro="" textlink="">
      <cdr:nvSpPr>
        <cdr:cNvPr id="4" name="文本框 18"/>
        <cdr:cNvSpPr txBox="1"/>
      </cdr:nvSpPr>
      <cdr:spPr>
        <a:xfrm xmlns:a="http://schemas.openxmlformats.org/drawingml/2006/main">
          <a:off x="3049856" y="229362"/>
          <a:ext cx="910573" cy="28633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+7.83%</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0.38072</cdr:x>
      <cdr:y>0.15123</cdr:y>
    </cdr:from>
    <cdr:to>
      <cdr:x>0.58976</cdr:x>
      <cdr:y>0.29564</cdr:y>
    </cdr:to>
    <cdr:sp macro="" textlink="">
      <cdr:nvSpPr>
        <cdr:cNvPr id="5" name="文本框 18"/>
        <cdr:cNvSpPr txBox="1"/>
      </cdr:nvSpPr>
      <cdr:spPr>
        <a:xfrm xmlns:a="http://schemas.openxmlformats.org/drawingml/2006/main">
          <a:off x="1658422" y="302850"/>
          <a:ext cx="910573" cy="28920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+29.24%</a:t>
          </a:r>
          <a:endParaRPr lang="zh-CN" altLang="en-US" sz="1200" dirty="0">
            <a:latin typeface="黑体" pitchFamily="2" charset="-122"/>
            <a:ea typeface="黑体" pitchFamily="2" charset="-122"/>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0.37564</cdr:x>
      <cdr:y>0.16267</cdr:y>
    </cdr:from>
    <cdr:to>
      <cdr:x>0.64755</cdr:x>
      <cdr:y>0.32295</cdr:y>
    </cdr:to>
    <cdr:sp macro="" textlink="">
      <cdr:nvSpPr>
        <cdr:cNvPr id="2" name="文本框 18"/>
        <cdr:cNvSpPr txBox="1"/>
      </cdr:nvSpPr>
      <cdr:spPr>
        <a:xfrm xmlns:a="http://schemas.openxmlformats.org/drawingml/2006/main">
          <a:off x="1201072" y="281125"/>
          <a:ext cx="869406" cy="27699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+114.62%</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0.65965</cdr:x>
      <cdr:y>0.02518</cdr:y>
    </cdr:from>
    <cdr:to>
      <cdr:x>0.94577</cdr:x>
      <cdr:y>0.18546</cdr:y>
    </cdr:to>
    <cdr:sp macro="" textlink="">
      <cdr:nvSpPr>
        <cdr:cNvPr id="4" name="文本框 18"/>
        <cdr:cNvSpPr txBox="1"/>
      </cdr:nvSpPr>
      <cdr:spPr>
        <a:xfrm xmlns:a="http://schemas.openxmlformats.org/drawingml/2006/main">
          <a:off x="2109175" y="43515"/>
          <a:ext cx="914845"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 +27.29%</a:t>
          </a:r>
          <a:endParaRPr lang="zh-CN" altLang="en-US" sz="1200" dirty="0">
            <a:latin typeface="黑体" pitchFamily="2" charset="-122"/>
            <a:ea typeface="黑体" pitchFamily="2" charset="-122"/>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0.66665</cdr:x>
      <cdr:y>0.00525</cdr:y>
    </cdr:from>
    <cdr:to>
      <cdr:x>0.96495</cdr:x>
      <cdr:y>0.16807</cdr:y>
    </cdr:to>
    <cdr:sp macro="" textlink="">
      <cdr:nvSpPr>
        <cdr:cNvPr id="2" name="文本框 18"/>
        <cdr:cNvSpPr txBox="1"/>
      </cdr:nvSpPr>
      <cdr:spPr>
        <a:xfrm xmlns:a="http://schemas.openxmlformats.org/drawingml/2006/main">
          <a:off x="2231849" y="8925"/>
          <a:ext cx="998667" cy="27702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 +18.80%</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0.38925</cdr:x>
      <cdr:y>0.11781</cdr:y>
    </cdr:from>
    <cdr:to>
      <cdr:x>0.68755</cdr:x>
      <cdr:y>0.28062</cdr:y>
    </cdr:to>
    <cdr:sp macro="" textlink="">
      <cdr:nvSpPr>
        <cdr:cNvPr id="3" name="文本框 18"/>
        <cdr:cNvSpPr txBox="1"/>
      </cdr:nvSpPr>
      <cdr:spPr>
        <a:xfrm xmlns:a="http://schemas.openxmlformats.org/drawingml/2006/main">
          <a:off x="1303169" y="200446"/>
          <a:ext cx="998668" cy="2770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+36.72%</a:t>
          </a:r>
          <a:endParaRPr lang="zh-CN" altLang="en-US" sz="1200" dirty="0">
            <a:latin typeface="黑体" pitchFamily="2" charset="-122"/>
            <a:ea typeface="黑体" pitchFamily="2" charset="-122"/>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0.69099</cdr:x>
      <cdr:y>0.18539</cdr:y>
    </cdr:from>
    <cdr:to>
      <cdr:x>0.94492</cdr:x>
      <cdr:y>0.329</cdr:y>
    </cdr:to>
    <cdr:sp macro="" textlink="">
      <cdr:nvSpPr>
        <cdr:cNvPr id="2" name="文本框 18"/>
        <cdr:cNvSpPr txBox="1"/>
      </cdr:nvSpPr>
      <cdr:spPr>
        <a:xfrm xmlns:a="http://schemas.openxmlformats.org/drawingml/2006/main">
          <a:off x="2260924" y="357580"/>
          <a:ext cx="830861"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+30.23%</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0.37118</cdr:x>
      <cdr:y>0.30895</cdr:y>
    </cdr:from>
    <cdr:to>
      <cdr:x>0.62512</cdr:x>
      <cdr:y>0.45256</cdr:y>
    </cdr:to>
    <cdr:sp macro="" textlink="">
      <cdr:nvSpPr>
        <cdr:cNvPr id="3" name="文本框 18"/>
        <cdr:cNvSpPr txBox="1"/>
      </cdr:nvSpPr>
      <cdr:spPr>
        <a:xfrm xmlns:a="http://schemas.openxmlformats.org/drawingml/2006/main">
          <a:off x="1214517" y="595908"/>
          <a:ext cx="830895"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+97.89%</a:t>
          </a:r>
          <a:endParaRPr lang="zh-CN" altLang="en-US" sz="1200" dirty="0">
            <a:latin typeface="黑体" pitchFamily="2" charset="-122"/>
            <a:ea typeface="黑体" pitchFamily="2" charset="-122"/>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0.68658</cdr:x>
      <cdr:y>0.08272</cdr:y>
    </cdr:from>
    <cdr:to>
      <cdr:x>0.98951</cdr:x>
      <cdr:y>0.23823</cdr:y>
    </cdr:to>
    <cdr:sp macro="" textlink="">
      <cdr:nvSpPr>
        <cdr:cNvPr id="2" name="文本框 18"/>
        <cdr:cNvSpPr txBox="1"/>
      </cdr:nvSpPr>
      <cdr:spPr>
        <a:xfrm xmlns:a="http://schemas.openxmlformats.org/drawingml/2006/main">
          <a:off x="2217342" y="147349"/>
          <a:ext cx="978321" cy="27699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+12.99%</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0.38471</cdr:x>
      <cdr:y>0.15725</cdr:y>
    </cdr:from>
    <cdr:to>
      <cdr:x>0.68763</cdr:x>
      <cdr:y>0.31276</cdr:y>
    </cdr:to>
    <cdr:sp macro="" textlink="">
      <cdr:nvSpPr>
        <cdr:cNvPr id="3" name="文本框 18"/>
        <cdr:cNvSpPr txBox="1"/>
      </cdr:nvSpPr>
      <cdr:spPr>
        <a:xfrm xmlns:a="http://schemas.openxmlformats.org/drawingml/2006/main">
          <a:off x="1242432" y="280093"/>
          <a:ext cx="978290" cy="27699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+18.46%</a:t>
          </a:r>
          <a:endParaRPr lang="zh-CN" altLang="en-US" sz="1200" dirty="0">
            <a:latin typeface="黑体" pitchFamily="2" charset="-122"/>
            <a:ea typeface="黑体" pitchFamily="2" charset="-122"/>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0.69048</cdr:x>
      <cdr:y>0</cdr:y>
    </cdr:from>
    <cdr:to>
      <cdr:x>0.94048</cdr:x>
      <cdr:y>0.15206</cdr:y>
    </cdr:to>
    <cdr:sp macro="" textlink="">
      <cdr:nvSpPr>
        <cdr:cNvPr id="4" name="文本框 18"/>
        <cdr:cNvSpPr txBox="1">
          <a:spLocks xmlns:a="http://schemas.openxmlformats.org/drawingml/2006/main" noChangeArrowheads="1"/>
        </cdr:cNvSpPr>
      </cdr:nvSpPr>
      <cdr:spPr bwMode="auto">
        <a:xfrm xmlns:a="http://schemas.openxmlformats.org/drawingml/2006/main">
          <a:off x="2193863" y="-63374"/>
          <a:ext cx="794327" cy="27700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+49.52</a:t>
          </a:r>
          <a:r>
            <a:rPr lang="en-US" altLang="zh-CN" sz="1200" dirty="0">
              <a:latin typeface="黑体" pitchFamily="2" charset="-122"/>
              <a:ea typeface="黑体" pitchFamily="2" charset="-122"/>
            </a:rPr>
            <a:t>%</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0.36569</cdr:x>
      <cdr:y>0.21945</cdr:y>
    </cdr:from>
    <cdr:to>
      <cdr:x>0.66986</cdr:x>
      <cdr:y>0.37151</cdr:y>
    </cdr:to>
    <cdr:sp macro="" textlink="">
      <cdr:nvSpPr>
        <cdr:cNvPr id="5" name="文本框 18"/>
        <cdr:cNvSpPr txBox="1"/>
      </cdr:nvSpPr>
      <cdr:spPr>
        <a:xfrm xmlns:a="http://schemas.openxmlformats.org/drawingml/2006/main">
          <a:off x="1161921" y="399763"/>
          <a:ext cx="966442" cy="27700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+116.71%</a:t>
          </a:r>
          <a:endParaRPr lang="zh-CN" altLang="en-US" sz="1200" dirty="0">
            <a:latin typeface="黑体" pitchFamily="2" charset="-122"/>
            <a:ea typeface="黑体" pitchFamily="2" charset="-122"/>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0.69871</cdr:x>
      <cdr:y>0.08548</cdr:y>
    </cdr:from>
    <cdr:to>
      <cdr:x>0.9151</cdr:x>
      <cdr:y>0.24271</cdr:y>
    </cdr:to>
    <cdr:sp macro="" textlink="">
      <cdr:nvSpPr>
        <cdr:cNvPr id="2" name="文本框 18"/>
        <cdr:cNvSpPr txBox="1"/>
      </cdr:nvSpPr>
      <cdr:spPr>
        <a:xfrm xmlns:a="http://schemas.openxmlformats.org/drawingml/2006/main">
          <a:off x="2204142" y="150607"/>
          <a:ext cx="682623" cy="2770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+8.13%</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0.38952</cdr:x>
      <cdr:y>0.15558</cdr:y>
    </cdr:from>
    <cdr:to>
      <cdr:x>0.63005</cdr:x>
      <cdr:y>0.31281</cdr:y>
    </cdr:to>
    <cdr:sp macro="" textlink="">
      <cdr:nvSpPr>
        <cdr:cNvPr id="3" name="文本框 18"/>
        <cdr:cNvSpPr txBox="1"/>
      </cdr:nvSpPr>
      <cdr:spPr>
        <a:xfrm xmlns:a="http://schemas.openxmlformats.org/drawingml/2006/main">
          <a:off x="1228773" y="274096"/>
          <a:ext cx="758774" cy="27700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+0.25%</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0.37649</cdr:x>
      <cdr:y>0.32131</cdr:y>
    </cdr:from>
    <cdr:to>
      <cdr:x>0.62341</cdr:x>
      <cdr:y>0.46868</cdr:y>
    </cdr:to>
    <cdr:sp macro="" textlink="">
      <cdr:nvSpPr>
        <cdr:cNvPr id="4" name="TextBox 3"/>
        <cdr:cNvSpPr txBox="1"/>
      </cdr:nvSpPr>
      <cdr:spPr>
        <a:xfrm xmlns:a="http://schemas.openxmlformats.org/drawingml/2006/main">
          <a:off x="1187672" y="566079"/>
          <a:ext cx="778932" cy="2596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200" b="0" i="0" u="none" strike="noStrike" kern="1200" baseline="0">
              <a:solidFill>
                <a:prstClr val="white"/>
              </a:solidFill>
              <a:latin typeface="黑体" pitchFamily="2" charset="-122"/>
              <a:ea typeface="黑体" pitchFamily="2" charset="-122"/>
              <a:cs typeface="+mn-cs"/>
            </a:defRPr>
          </a:pPr>
          <a:r>
            <a:rPr lang="en-US" altLang="zh-CN" sz="1200" kern="1200" dirty="0">
              <a:solidFill>
                <a:prstClr val="white"/>
              </a:solidFill>
              <a:latin typeface="黑体" pitchFamily="2" charset="-122"/>
              <a:ea typeface="黑体" pitchFamily="2" charset="-122"/>
            </a:rPr>
            <a:t>12,845</a:t>
          </a:r>
          <a:endParaRPr lang="zh-CN" altLang="en-US" sz="1200" kern="1200" dirty="0">
            <a:solidFill>
              <a:prstClr val="white"/>
            </a:solidFill>
            <a:latin typeface="黑体" pitchFamily="2" charset="-122"/>
            <a:ea typeface="黑体" pitchFamily="2" charset="-122"/>
          </a:endParaRPr>
        </a:p>
      </cdr:txBody>
    </cdr:sp>
  </cdr:relSizeAnchor>
  <cdr:relSizeAnchor xmlns:cdr="http://schemas.openxmlformats.org/drawingml/2006/chartDrawing">
    <cdr:from>
      <cdr:x>0.07634</cdr:x>
      <cdr:y>0.29441</cdr:y>
    </cdr:from>
    <cdr:to>
      <cdr:x>0.32326</cdr:x>
      <cdr:y>0.44178</cdr:y>
    </cdr:to>
    <cdr:sp macro="" textlink="">
      <cdr:nvSpPr>
        <cdr:cNvPr id="5" name="TextBox 1"/>
        <cdr:cNvSpPr txBox="1"/>
      </cdr:nvSpPr>
      <cdr:spPr>
        <a:xfrm xmlns:a="http://schemas.openxmlformats.org/drawingml/2006/main">
          <a:off x="240822" y="518682"/>
          <a:ext cx="778931" cy="2596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200" b="0" i="0" u="none" strike="noStrike" kern="1200" baseline="0">
              <a:solidFill>
                <a:prstClr val="white"/>
              </a:solidFill>
              <a:latin typeface="黑体" pitchFamily="2" charset="-122"/>
              <a:ea typeface="黑体" pitchFamily="2" charset="-122"/>
            </a:defRPr>
          </a:pPr>
          <a:r>
            <a:rPr lang="en-US" altLang="zh-CN" sz="1200" kern="1200" dirty="0" smtClean="0">
              <a:solidFill>
                <a:prstClr val="white"/>
              </a:solidFill>
              <a:latin typeface="黑体" pitchFamily="2" charset="-122"/>
              <a:ea typeface="黑体" pitchFamily="2" charset="-122"/>
            </a:rPr>
            <a:t>12,813</a:t>
          </a:r>
          <a:endParaRPr lang="zh-CN" altLang="en-US" sz="1200" kern="1200" dirty="0">
            <a:solidFill>
              <a:prstClr val="white"/>
            </a:solidFill>
            <a:latin typeface="黑体" pitchFamily="2" charset="-122"/>
            <a:ea typeface="黑体" pitchFamily="2" charset="-122"/>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0.45434</cdr:x>
      <cdr:y>0.2582</cdr:y>
    </cdr:from>
    <cdr:to>
      <cdr:x>0.68373</cdr:x>
      <cdr:y>0.39085</cdr:y>
    </cdr:to>
    <cdr:sp macro="" textlink="">
      <cdr:nvSpPr>
        <cdr:cNvPr id="2" name="文本框 18"/>
        <cdr:cNvSpPr txBox="1"/>
      </cdr:nvSpPr>
      <cdr:spPr>
        <a:xfrm xmlns:a="http://schemas.openxmlformats.org/drawingml/2006/main">
          <a:off x="1428102" y="539184"/>
          <a:ext cx="721036" cy="27700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+40.31%</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0.77062</cdr:x>
      <cdr:y>0.11685</cdr:y>
    </cdr:from>
    <cdr:to>
      <cdr:x>1</cdr:x>
      <cdr:y>0.2495</cdr:y>
    </cdr:to>
    <cdr:sp macro="" textlink="">
      <cdr:nvSpPr>
        <cdr:cNvPr id="3" name="文本框 18"/>
        <cdr:cNvSpPr txBox="1"/>
      </cdr:nvSpPr>
      <cdr:spPr>
        <a:xfrm xmlns:a="http://schemas.openxmlformats.org/drawingml/2006/main">
          <a:off x="2459009" y="244017"/>
          <a:ext cx="721004" cy="27700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+26.26%</a:t>
          </a:r>
          <a:endParaRPr lang="zh-CN" altLang="en-US" sz="1200" dirty="0">
            <a:latin typeface="黑体" pitchFamily="2" charset="-122"/>
            <a:ea typeface="黑体" pitchFamily="2" charset="-122"/>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0.6789</cdr:x>
      <cdr:y>0.06667</cdr:y>
    </cdr:from>
    <cdr:to>
      <cdr:x>0.9377</cdr:x>
      <cdr:y>0.22169</cdr:y>
    </cdr:to>
    <cdr:sp macro="" textlink="">
      <cdr:nvSpPr>
        <cdr:cNvPr id="2" name="文本框 18"/>
        <cdr:cNvSpPr txBox="1"/>
      </cdr:nvSpPr>
      <cdr:spPr>
        <a:xfrm xmlns:a="http://schemas.openxmlformats.org/drawingml/2006/main">
          <a:off x="2004348" y="111744"/>
          <a:ext cx="764063" cy="2598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+12.87%</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0.36357</cdr:x>
      <cdr:y>0.1407</cdr:y>
    </cdr:from>
    <cdr:to>
      <cdr:x>0.63989</cdr:x>
      <cdr:y>0.29571</cdr:y>
    </cdr:to>
    <cdr:sp macro="" textlink="">
      <cdr:nvSpPr>
        <cdr:cNvPr id="3" name="文本框 18"/>
        <cdr:cNvSpPr txBox="1"/>
      </cdr:nvSpPr>
      <cdr:spPr>
        <a:xfrm xmlns:a="http://schemas.openxmlformats.org/drawingml/2006/main">
          <a:off x="1073378" y="235818"/>
          <a:ext cx="815787" cy="2597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+313.02%</a:t>
          </a:r>
          <a:endParaRPr lang="zh-CN" altLang="en-US" sz="1200" dirty="0">
            <a:latin typeface="黑体" pitchFamily="2" charset="-122"/>
            <a:ea typeface="黑体" pitchFamily="2" charset="-122"/>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0.66791</cdr:x>
      <cdr:y>0.06387</cdr:y>
    </cdr:from>
    <cdr:to>
      <cdr:x>0.97838</cdr:x>
      <cdr:y>0.21774</cdr:y>
    </cdr:to>
    <cdr:sp macro="" textlink="">
      <cdr:nvSpPr>
        <cdr:cNvPr id="3" name="文本框 26"/>
        <cdr:cNvSpPr txBox="1"/>
      </cdr:nvSpPr>
      <cdr:spPr>
        <a:xfrm xmlns:a="http://schemas.openxmlformats.org/drawingml/2006/main">
          <a:off x="1765424" y="114979"/>
          <a:ext cx="820636"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-10.45%</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0.36824</cdr:x>
      <cdr:y>0</cdr:y>
    </cdr:from>
    <cdr:to>
      <cdr:x>0.67871</cdr:x>
      <cdr:y>0.12508</cdr:y>
    </cdr:to>
    <cdr:sp macro="" textlink="">
      <cdr:nvSpPr>
        <cdr:cNvPr id="4" name="文本框 26"/>
        <cdr:cNvSpPr txBox="1"/>
      </cdr:nvSpPr>
      <cdr:spPr>
        <a:xfrm xmlns:a="http://schemas.openxmlformats.org/drawingml/2006/main">
          <a:off x="973342" y="0"/>
          <a:ext cx="820636" cy="21150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+68.10%</a:t>
          </a:r>
          <a:endParaRPr lang="zh-CN" altLang="en-US" sz="1200" dirty="0">
            <a:latin typeface="黑体" pitchFamily="2" charset="-122"/>
            <a:ea typeface="黑体" pitchFamily="2" charset="-122"/>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0.67731</cdr:x>
      <cdr:y>0.24881</cdr:y>
    </cdr:from>
    <cdr:to>
      <cdr:x>0.95006</cdr:x>
      <cdr:y>0.39701</cdr:y>
    </cdr:to>
    <cdr:sp macro="" textlink="">
      <cdr:nvSpPr>
        <cdr:cNvPr id="3" name="文本框 26"/>
        <cdr:cNvSpPr txBox="1"/>
      </cdr:nvSpPr>
      <cdr:spPr>
        <a:xfrm xmlns:a="http://schemas.openxmlformats.org/drawingml/2006/main">
          <a:off x="2024945" y="467095"/>
          <a:ext cx="815433" cy="27822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+15.31%</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0.36884</cdr:x>
      <cdr:y>0.29873</cdr:y>
    </cdr:from>
    <cdr:to>
      <cdr:x>0.63723</cdr:x>
      <cdr:y>0.44628</cdr:y>
    </cdr:to>
    <cdr:sp macro="" textlink="">
      <cdr:nvSpPr>
        <cdr:cNvPr id="5" name="文本框 26"/>
        <cdr:cNvSpPr txBox="1"/>
      </cdr:nvSpPr>
      <cdr:spPr>
        <a:xfrm xmlns:a="http://schemas.openxmlformats.org/drawingml/2006/main">
          <a:off x="1102703" y="560820"/>
          <a:ext cx="802398" cy="27700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+32.25%</a:t>
          </a:r>
          <a:endParaRPr lang="zh-CN" altLang="en-US" sz="1200" dirty="0">
            <a:latin typeface="黑体" pitchFamily="2" charset="-122"/>
            <a:ea typeface="黑体" pitchFamily="2" charset="-122"/>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0.79215</cdr:x>
      <cdr:y>0.18686</cdr:y>
    </cdr:from>
    <cdr:to>
      <cdr:x>1</cdr:x>
      <cdr:y>0.28907</cdr:y>
    </cdr:to>
    <cdr:sp macro="" textlink="">
      <cdr:nvSpPr>
        <cdr:cNvPr id="2" name="文本框 18"/>
        <cdr:cNvSpPr txBox="1"/>
      </cdr:nvSpPr>
      <cdr:spPr>
        <a:xfrm xmlns:a="http://schemas.openxmlformats.org/drawingml/2006/main">
          <a:off x="3401850" y="417339"/>
          <a:ext cx="876055" cy="2282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+7.36%</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0.77711</cdr:x>
      <cdr:y>0.43115</cdr:y>
    </cdr:from>
    <cdr:to>
      <cdr:x>0.98496</cdr:x>
      <cdr:y>0.53337</cdr:y>
    </cdr:to>
    <cdr:sp macro="" textlink="">
      <cdr:nvSpPr>
        <cdr:cNvPr id="3" name="文本框 18"/>
        <cdr:cNvSpPr txBox="1"/>
      </cdr:nvSpPr>
      <cdr:spPr>
        <a:xfrm xmlns:a="http://schemas.openxmlformats.org/drawingml/2006/main">
          <a:off x="3275412" y="962930"/>
          <a:ext cx="876055" cy="22830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+7.15%</a:t>
          </a:r>
          <a:endParaRPr lang="zh-CN" altLang="en-US" sz="1200" dirty="0">
            <a:latin typeface="黑体" pitchFamily="2" charset="-122"/>
            <a:ea typeface="黑体" pitchFamily="2" charset="-122"/>
          </a:endParaRPr>
        </a:p>
      </cdr:txBody>
    </cdr:sp>
  </cdr:relSizeAnchor>
</c:userShapes>
</file>

<file path=ppt/drawings/drawing20.xml><?xml version="1.0" encoding="utf-8"?>
<c:userShapes xmlns:c="http://schemas.openxmlformats.org/drawingml/2006/chart">
  <cdr:relSizeAnchor xmlns:cdr="http://schemas.openxmlformats.org/drawingml/2006/chartDrawing">
    <cdr:from>
      <cdr:x>0.545</cdr:x>
      <cdr:y>0.0315</cdr:y>
    </cdr:from>
    <cdr:to>
      <cdr:x>0.78175</cdr:x>
      <cdr:y>0.1483</cdr:y>
    </cdr:to>
    <cdr:sp macro="" textlink="">
      <cdr:nvSpPr>
        <cdr:cNvPr id="3" name="文本框 26"/>
        <cdr:cNvSpPr txBox="1"/>
      </cdr:nvSpPr>
      <cdr:spPr>
        <a:xfrm xmlns:a="http://schemas.openxmlformats.org/drawingml/2006/main">
          <a:off x="1661160" y="56040"/>
          <a:ext cx="721614" cy="20776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+9.89%</a:t>
          </a:r>
          <a:endParaRPr lang="zh-CN" altLang="en-US" sz="1200" dirty="0">
            <a:latin typeface="黑体" pitchFamily="2" charset="-122"/>
            <a:ea typeface="黑体" pitchFamily="2" charset="-122"/>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0.03211</cdr:x>
      <cdr:y>0.07029</cdr:y>
    </cdr:from>
    <cdr:to>
      <cdr:x>0.36312</cdr:x>
      <cdr:y>0.15866</cdr:y>
    </cdr:to>
    <cdr:sp macro="" textlink="">
      <cdr:nvSpPr>
        <cdr:cNvPr id="2" name="TextBox 28"/>
        <cdr:cNvSpPr txBox="1"/>
      </cdr:nvSpPr>
      <cdr:spPr>
        <a:xfrm xmlns:a="http://schemas.openxmlformats.org/drawingml/2006/main">
          <a:off x="136705" y="145983"/>
          <a:ext cx="1409381" cy="18352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zh-CN" altLang="en-US" sz="1000" dirty="0" smtClean="0">
              <a:latin typeface="黑体" pitchFamily="2" charset="-122"/>
              <a:ea typeface="黑体" pitchFamily="2" charset="-122"/>
            </a:rPr>
            <a:t>单位：人民币亿元</a:t>
          </a:r>
          <a:endParaRPr lang="zh-CN" altLang="en-US" sz="1000" dirty="0">
            <a:latin typeface="黑体" pitchFamily="2" charset="-122"/>
            <a:ea typeface="黑体" pitchFamily="2" charset="-122"/>
          </a:endParaRPr>
        </a:p>
      </cdr:txBody>
    </cdr:sp>
  </cdr:relSizeAnchor>
  <cdr:relSizeAnchor xmlns:cdr="http://schemas.openxmlformats.org/drawingml/2006/chartDrawing">
    <cdr:from>
      <cdr:x>0.71213</cdr:x>
      <cdr:y>0.15827</cdr:y>
    </cdr:from>
    <cdr:to>
      <cdr:x>0.91509</cdr:x>
      <cdr:y>0.29525</cdr:y>
    </cdr:to>
    <cdr:sp macro="" textlink="">
      <cdr:nvSpPr>
        <cdr:cNvPr id="5" name="文本框 18"/>
        <cdr:cNvSpPr txBox="1"/>
      </cdr:nvSpPr>
      <cdr:spPr>
        <a:xfrm xmlns:a="http://schemas.openxmlformats.org/drawingml/2006/main">
          <a:off x="3032123" y="319111"/>
          <a:ext cx="864167" cy="2761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+10.35%</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0.40561</cdr:x>
      <cdr:y>0.21046</cdr:y>
    </cdr:from>
    <cdr:to>
      <cdr:x>0.60857</cdr:x>
      <cdr:y>0.34744</cdr:y>
    </cdr:to>
    <cdr:sp macro="" textlink="">
      <cdr:nvSpPr>
        <cdr:cNvPr id="6" name="文本框 18"/>
        <cdr:cNvSpPr txBox="1"/>
      </cdr:nvSpPr>
      <cdr:spPr>
        <a:xfrm xmlns:a="http://schemas.openxmlformats.org/drawingml/2006/main">
          <a:off x="1727015" y="424328"/>
          <a:ext cx="864168" cy="2761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+17.80%</a:t>
          </a:r>
          <a:endParaRPr lang="zh-CN" altLang="en-US" sz="1200" dirty="0">
            <a:latin typeface="黑体" pitchFamily="2" charset="-122"/>
            <a:ea typeface="黑体" pitchFamily="2" charset="-122"/>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0.75546</cdr:x>
      <cdr:y>0.39581</cdr:y>
    </cdr:from>
    <cdr:to>
      <cdr:x>0.91312</cdr:x>
      <cdr:y>0.53828</cdr:y>
    </cdr:to>
    <cdr:sp macro="" textlink="">
      <cdr:nvSpPr>
        <cdr:cNvPr id="2" name="Text Box 24"/>
        <cdr:cNvSpPr txBox="1">
          <a:spLocks xmlns:a="http://schemas.openxmlformats.org/drawingml/2006/main" noChangeArrowheads="1"/>
        </cdr:cNvSpPr>
      </cdr:nvSpPr>
      <cdr:spPr bwMode="auto">
        <a:xfrm xmlns:a="http://schemas.openxmlformats.org/drawingml/2006/main">
          <a:off x="3155131" y="769546"/>
          <a:ext cx="658461" cy="27699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r="http://schemas.openxmlformats.org/officeDocument/2006/relationships" xmlns:p="http://schemas.openxmlformats.org/presentationml/2006/main" xmlns:a14="http://schemas.microsoft.com/office/drawing/2010/main" xmlns="" xmlns:lc="http://schemas.openxmlformats.org/drawingml/2006/lockedCanvas">
              <a:solidFill>
                <a:schemeClr val="accent1"/>
              </a:solidFill>
            </a14:hiddenFill>
          </a:ext>
          <a:ext uri="{91240B29-F687-4F45-9708-019B960494DF}">
            <a14:hiddenLine xmlns:r="http://schemas.openxmlformats.org/officeDocument/2006/relationships" xmlns:p="http://schemas.openxmlformats.org/presentationml/2006/main" xmlns:a14="http://schemas.microsoft.com/office/drawing/2010/main" xmlns="" xmlns:lc="http://schemas.openxmlformats.org/drawingml/2006/lockedCanvas" w="9525">
              <a:solidFill>
                <a:schemeClr val="tx1"/>
              </a:solidFill>
              <a:miter lim="800000"/>
              <a:headEnd/>
              <a:tailEnd/>
            </a14:hiddenLine>
          </a:ext>
          <a:ext uri="{AF507438-7753-43E0-B8FC-AC1667EBCBE1}">
            <a14:hiddenEffects xmlns:r="http://schemas.openxmlformats.org/officeDocument/2006/relationships" xmlns:p="http://schemas.openxmlformats.org/presentationml/2006/main" xmlns:a14="http://schemas.microsoft.com/office/drawing/2010/main" xmlns="" xmlns:lc="http://schemas.openxmlformats.org/drawingml/2006/lockedCanvas">
              <a:effectLst>
                <a:outerShdw dist="35921" dir="2700000" algn="ctr" rotWithShape="0">
                  <a:schemeClr val="bg2"/>
                </a:outerShdw>
              </a:effectLst>
            </a14:hiddenEffects>
          </a:ext>
        </a:extLst>
      </cdr:spPr>
      <cdr:txBody>
        <a:bodyPr xmlns:a="http://schemas.openxmlformats.org/drawingml/2006/main" wrap="square">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+6.57%</a:t>
          </a:r>
          <a:endParaRPr lang="en-US" altLang="zh-CN" sz="1200" dirty="0">
            <a:latin typeface="黑体" pitchFamily="2" charset="-122"/>
            <a:ea typeface="黑体" pitchFamily="2" charset="-122"/>
          </a:endParaRPr>
        </a:p>
      </cdr:txBody>
    </cdr:sp>
  </cdr:relSizeAnchor>
  <cdr:relSizeAnchor xmlns:cdr="http://schemas.openxmlformats.org/drawingml/2006/chartDrawing">
    <cdr:from>
      <cdr:x>0.45734</cdr:x>
      <cdr:y>0.42749</cdr:y>
    </cdr:from>
    <cdr:to>
      <cdr:x>0.63393</cdr:x>
      <cdr:y>0.56488</cdr:y>
    </cdr:to>
    <cdr:sp macro="" textlink="">
      <cdr:nvSpPr>
        <cdr:cNvPr id="3" name="Text Box 24"/>
        <cdr:cNvSpPr txBox="1">
          <a:spLocks xmlns:a="http://schemas.openxmlformats.org/drawingml/2006/main" noChangeArrowheads="1"/>
        </cdr:cNvSpPr>
      </cdr:nvSpPr>
      <cdr:spPr bwMode="auto">
        <a:xfrm xmlns:a="http://schemas.openxmlformats.org/drawingml/2006/main">
          <a:off x="1910070" y="831143"/>
          <a:ext cx="737522" cy="26711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r="http://schemas.openxmlformats.org/officeDocument/2006/relationships" xmlns:p="http://schemas.openxmlformats.org/presentationml/2006/main" xmlns:a14="http://schemas.microsoft.com/office/drawing/2010/main" xmlns="" xmlns:lc="http://schemas.openxmlformats.org/drawingml/2006/lockedCanvas">
              <a:solidFill>
                <a:schemeClr val="accent1"/>
              </a:solidFill>
            </a14:hiddenFill>
          </a:ext>
          <a:ext uri="{91240B29-F687-4F45-9708-019B960494DF}">
            <a14:hiddenLine xmlns:r="http://schemas.openxmlformats.org/officeDocument/2006/relationships" xmlns:p="http://schemas.openxmlformats.org/presentationml/2006/main" xmlns:a14="http://schemas.microsoft.com/office/drawing/2010/main" xmlns="" xmlns:lc="http://schemas.openxmlformats.org/drawingml/2006/lockedCanvas" w="9525">
              <a:solidFill>
                <a:schemeClr val="tx1"/>
              </a:solidFill>
              <a:miter lim="800000"/>
              <a:headEnd/>
              <a:tailEnd/>
            </a14:hiddenLine>
          </a:ext>
          <a:ext uri="{AF507438-7753-43E0-B8FC-AC1667EBCBE1}">
            <a14:hiddenEffects xmlns:r="http://schemas.openxmlformats.org/officeDocument/2006/relationships" xmlns:p="http://schemas.openxmlformats.org/presentationml/2006/main" xmlns:a14="http://schemas.microsoft.com/office/drawing/2010/main" xmlns="" xmlns:lc="http://schemas.openxmlformats.org/drawingml/2006/lockedCanvas">
              <a:effectLst>
                <a:outerShdw dist="35921" dir="2700000" algn="ctr" rotWithShape="0">
                  <a:schemeClr val="bg2"/>
                </a:outerShdw>
              </a:effectLst>
            </a14:hiddenEffects>
          </a:ext>
        </a:extLst>
      </cdr:spPr>
      <cdr:txBody>
        <a:bodyPr xmlns:a="http://schemas.openxmlformats.org/drawingml/2006/main" wrap="square">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+22.11%</a:t>
          </a:r>
          <a:endParaRPr lang="en-US" altLang="zh-CN" sz="1200" dirty="0">
            <a:latin typeface="黑体" pitchFamily="2" charset="-122"/>
            <a:ea typeface="黑体" pitchFamily="2" charset="-122"/>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0.72216</cdr:x>
      <cdr:y>0.11889</cdr:y>
    </cdr:from>
    <cdr:to>
      <cdr:x>0.9405</cdr:x>
      <cdr:y>0.28096</cdr:y>
    </cdr:to>
    <cdr:sp macro="" textlink="">
      <cdr:nvSpPr>
        <cdr:cNvPr id="2" name="文本框 18"/>
        <cdr:cNvSpPr txBox="1"/>
      </cdr:nvSpPr>
      <cdr:spPr>
        <a:xfrm xmlns:a="http://schemas.openxmlformats.org/drawingml/2006/main">
          <a:off x="2981209" y="203200"/>
          <a:ext cx="901353"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+1.20%</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0.41515</cdr:x>
      <cdr:y>0.13312</cdr:y>
    </cdr:from>
    <cdr:to>
      <cdr:x>0.63349</cdr:x>
      <cdr:y>0.29519</cdr:y>
    </cdr:to>
    <cdr:sp macro="" textlink="">
      <cdr:nvSpPr>
        <cdr:cNvPr id="3" name="文本框 18"/>
        <cdr:cNvSpPr txBox="1"/>
      </cdr:nvSpPr>
      <cdr:spPr>
        <a:xfrm xmlns:a="http://schemas.openxmlformats.org/drawingml/2006/main">
          <a:off x="1713818" y="227522"/>
          <a:ext cx="901353" cy="27700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smtClean="0">
              <a:latin typeface="黑体" pitchFamily="2" charset="-122"/>
              <a:ea typeface="黑体" pitchFamily="2" charset="-122"/>
            </a:rPr>
            <a:t>+57.47%</a:t>
          </a:r>
          <a:endParaRPr lang="zh-CN" altLang="en-US" sz="1200" dirty="0">
            <a:latin typeface="黑体" pitchFamily="2" charset="-122"/>
            <a:ea typeface="黑体" pitchFamily="2" charset="-122"/>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0.51062</cdr:x>
      <cdr:y>0.39166</cdr:y>
    </cdr:from>
    <cdr:to>
      <cdr:x>0.68232</cdr:x>
      <cdr:y>0.52575</cdr:y>
    </cdr:to>
    <cdr:sp macro="" textlink="">
      <cdr:nvSpPr>
        <cdr:cNvPr id="2" name="文本框 18"/>
        <cdr:cNvSpPr txBox="1"/>
      </cdr:nvSpPr>
      <cdr:spPr>
        <a:xfrm xmlns:a="http://schemas.openxmlformats.org/drawingml/2006/main">
          <a:off x="2242904" y="817882"/>
          <a:ext cx="754190" cy="28001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+29.70%</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0.81005</cdr:x>
      <cdr:y>0.35434</cdr:y>
    </cdr:from>
    <cdr:to>
      <cdr:x>0.99038</cdr:x>
      <cdr:y>0.48843</cdr:y>
    </cdr:to>
    <cdr:sp macro="" textlink="">
      <cdr:nvSpPr>
        <cdr:cNvPr id="3" name="文本框 18"/>
        <cdr:cNvSpPr txBox="1"/>
      </cdr:nvSpPr>
      <cdr:spPr>
        <a:xfrm xmlns:a="http://schemas.openxmlformats.org/drawingml/2006/main">
          <a:off x="3558146" y="739942"/>
          <a:ext cx="792097" cy="28001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+11.12%</a:t>
          </a:r>
          <a:endParaRPr lang="zh-CN" altLang="en-US" sz="1200" dirty="0">
            <a:latin typeface="黑体" pitchFamily="2" charset="-122"/>
            <a:ea typeface="黑体" pitchFamily="2" charset="-122"/>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0.69244</cdr:x>
      <cdr:y>0.01338</cdr:y>
    </cdr:from>
    <cdr:to>
      <cdr:x>0.93053</cdr:x>
      <cdr:y>0.13649</cdr:y>
    </cdr:to>
    <cdr:sp macro="" textlink="">
      <cdr:nvSpPr>
        <cdr:cNvPr id="4" name="文本框 18"/>
        <cdr:cNvSpPr txBox="1"/>
      </cdr:nvSpPr>
      <cdr:spPr>
        <a:xfrm xmlns:a="http://schemas.openxmlformats.org/drawingml/2006/main">
          <a:off x="2346824" y="22579"/>
          <a:ext cx="806933" cy="20774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+25.17%</a:t>
          </a:r>
          <a:endParaRPr lang="zh-CN" altLang="en-US" sz="1200" dirty="0">
            <a:latin typeface="黑体" pitchFamily="2" charset="-122"/>
            <a:ea typeface="黑体" pitchFamily="2" charset="-122"/>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0.69894</cdr:x>
      <cdr:y>0.16962</cdr:y>
    </cdr:from>
    <cdr:to>
      <cdr:x>0.9422</cdr:x>
      <cdr:y>0.40462</cdr:y>
    </cdr:to>
    <cdr:sp macro="" textlink="">
      <cdr:nvSpPr>
        <cdr:cNvPr id="2" name="文本框 18"/>
        <cdr:cNvSpPr txBox="1"/>
      </cdr:nvSpPr>
      <cdr:spPr>
        <a:xfrm xmlns:a="http://schemas.openxmlformats.org/drawingml/2006/main">
          <a:off x="2353059" y="333234"/>
          <a:ext cx="818963"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t>+</a:t>
          </a:r>
          <a:r>
            <a:rPr lang="en-US" altLang="zh-CN" sz="1200" dirty="0" smtClean="0">
              <a:latin typeface="黑体" pitchFamily="2" charset="-122"/>
              <a:ea typeface="黑体" pitchFamily="2" charset="-122"/>
            </a:rPr>
            <a:t>33.65%</a:t>
          </a:r>
          <a:endParaRPr lang="zh-CN" altLang="en-US" sz="1200" dirty="0" smtClean="0">
            <a:latin typeface="黑体" pitchFamily="2" charset="-122"/>
            <a:ea typeface="黑体" pitchFamily="2" charset="-122"/>
          </a:endParaRPr>
        </a:p>
        <a:p xmlns:a="http://schemas.openxmlformats.org/drawingml/2006/main">
          <a:endParaRPr lang="zh-CN" altLang="en-US" sz="1200" dirty="0"/>
        </a:p>
      </cdr:txBody>
    </cdr:sp>
  </cdr:relSizeAnchor>
  <cdr:relSizeAnchor xmlns:cdr="http://schemas.openxmlformats.org/drawingml/2006/chartDrawing">
    <cdr:from>
      <cdr:x>0.39852</cdr:x>
      <cdr:y>0.30368</cdr:y>
    </cdr:from>
    <cdr:to>
      <cdr:x>0.66807</cdr:x>
      <cdr:y>0.47834</cdr:y>
    </cdr:to>
    <cdr:sp macro="" textlink="">
      <cdr:nvSpPr>
        <cdr:cNvPr id="3" name="文本框 18"/>
        <cdr:cNvSpPr txBox="1"/>
      </cdr:nvSpPr>
      <cdr:spPr>
        <a:xfrm xmlns:a="http://schemas.openxmlformats.org/drawingml/2006/main">
          <a:off x="1341674" y="596604"/>
          <a:ext cx="907471" cy="34312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altLang="zh-CN" sz="1200" dirty="0" smtClean="0">
              <a:latin typeface="黑体" pitchFamily="2" charset="-122"/>
              <a:ea typeface="黑体" pitchFamily="2" charset="-122"/>
            </a:rPr>
            <a:t>+62.42%</a:t>
          </a:r>
          <a:endParaRPr lang="zh-CN" altLang="en-US" sz="1200" dirty="0">
            <a:latin typeface="黑体" pitchFamily="2" charset="-122"/>
            <a:ea typeface="黑体" pitchFamily="2" charset="-122"/>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0.37972</cdr:x>
      <cdr:y>0.0653</cdr:y>
    </cdr:from>
    <cdr:to>
      <cdr:x>0.65369</cdr:x>
      <cdr:y>0.21805</cdr:y>
    </cdr:to>
    <cdr:sp macro="" textlink="">
      <cdr:nvSpPr>
        <cdr:cNvPr id="4" name="文本框 18"/>
        <cdr:cNvSpPr txBox="1">
          <a:spLocks xmlns:a="http://schemas.openxmlformats.org/drawingml/2006/main" noChangeArrowheads="1"/>
        </cdr:cNvSpPr>
      </cdr:nvSpPr>
      <cdr:spPr bwMode="auto">
        <a:xfrm xmlns:a="http://schemas.openxmlformats.org/drawingml/2006/main">
          <a:off x="1213101" y="118419"/>
          <a:ext cx="875268" cy="2769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a:latin typeface="黑体" pitchFamily="2" charset="-122"/>
              <a:ea typeface="黑体" pitchFamily="2" charset="-122"/>
            </a:rPr>
            <a:t>+</a:t>
          </a:r>
          <a:r>
            <a:rPr lang="en-US" altLang="zh-CN" sz="1200" dirty="0" smtClean="0">
              <a:latin typeface="黑体" pitchFamily="2" charset="-122"/>
              <a:ea typeface="黑体" pitchFamily="2" charset="-122"/>
            </a:rPr>
            <a:t>96.18%</a:t>
          </a:r>
          <a:endParaRPr lang="zh-CN" altLang="en-US" sz="1200" dirty="0">
            <a:latin typeface="黑体" pitchFamily="2" charset="-122"/>
            <a:ea typeface="黑体" pitchFamily="2" charset="-122"/>
          </a:endParaRPr>
        </a:p>
      </cdr:txBody>
    </cdr:sp>
  </cdr:relSizeAnchor>
  <cdr:relSizeAnchor xmlns:cdr="http://schemas.openxmlformats.org/drawingml/2006/chartDrawing">
    <cdr:from>
      <cdr:x>0.69375</cdr:x>
      <cdr:y>5.51434E-7</cdr:y>
    </cdr:from>
    <cdr:to>
      <cdr:x>0.94446</cdr:x>
      <cdr:y>0.15275</cdr:y>
    </cdr:to>
    <cdr:sp macro="" textlink="">
      <cdr:nvSpPr>
        <cdr:cNvPr id="5" name="文本框 18"/>
        <cdr:cNvSpPr txBox="1">
          <a:spLocks xmlns:a="http://schemas.openxmlformats.org/drawingml/2006/main" noChangeArrowheads="1"/>
        </cdr:cNvSpPr>
      </cdr:nvSpPr>
      <cdr:spPr bwMode="auto">
        <a:xfrm xmlns:a="http://schemas.openxmlformats.org/drawingml/2006/main">
          <a:off x="2216362" y="1"/>
          <a:ext cx="800957" cy="2769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defPPr>
            <a:defRPr lang="zh-CN"/>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altLang="zh-CN" sz="1200" dirty="0">
              <a:latin typeface="黑体" pitchFamily="2" charset="-122"/>
              <a:ea typeface="黑体" pitchFamily="2" charset="-122"/>
            </a:rPr>
            <a:t>+</a:t>
          </a:r>
          <a:r>
            <a:rPr lang="en-US" altLang="zh-CN" sz="1200" dirty="0" smtClean="0">
              <a:latin typeface="黑体" pitchFamily="2" charset="-122"/>
              <a:ea typeface="黑体" pitchFamily="2" charset="-122"/>
            </a:rPr>
            <a:t>10.12</a:t>
          </a:r>
          <a:r>
            <a:rPr lang="en-US" altLang="zh-CN" sz="1200" dirty="0">
              <a:latin typeface="黑体" pitchFamily="2" charset="-122"/>
              <a:ea typeface="黑体" pitchFamily="2" charset="-122"/>
            </a:rPr>
            <a:t>%</a:t>
          </a:r>
          <a:endParaRPr lang="zh-CN" altLang="en-US" sz="1200" dirty="0">
            <a:latin typeface="黑体" pitchFamily="2" charset="-122"/>
            <a:ea typeface="黑体" pitchFamily="2" charset="-122"/>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967"/>
          </a:xfrm>
          <a:prstGeom prst="rect">
            <a:avLst/>
          </a:prstGeom>
        </p:spPr>
        <p:txBody>
          <a:bodyPr vert="horz" lIns="91433" tIns="45717" rIns="91433" bIns="45717" rtlCol="0"/>
          <a:lstStyle>
            <a:lvl1pPr algn="l">
              <a:defRPr sz="1200"/>
            </a:lvl1pPr>
          </a:lstStyle>
          <a:p>
            <a:endParaRPr lang="en-GB"/>
          </a:p>
        </p:txBody>
      </p:sp>
      <p:sp>
        <p:nvSpPr>
          <p:cNvPr id="3" name="日期占位符 2"/>
          <p:cNvSpPr>
            <a:spLocks noGrp="1"/>
          </p:cNvSpPr>
          <p:nvPr>
            <p:ph type="dt" sz="quarter" idx="1"/>
          </p:nvPr>
        </p:nvSpPr>
        <p:spPr>
          <a:xfrm>
            <a:off x="3849689" y="0"/>
            <a:ext cx="2946400" cy="496967"/>
          </a:xfrm>
          <a:prstGeom prst="rect">
            <a:avLst/>
          </a:prstGeom>
        </p:spPr>
        <p:txBody>
          <a:bodyPr vert="horz" lIns="91433" tIns="45717" rIns="91433" bIns="45717" rtlCol="0"/>
          <a:lstStyle>
            <a:lvl1pPr algn="r">
              <a:defRPr sz="1200"/>
            </a:lvl1pPr>
          </a:lstStyle>
          <a:p>
            <a:fld id="{DE13B989-644D-4E0D-88CA-01A299344CB8}" type="datetimeFigureOut">
              <a:rPr lang="en-GB" smtClean="0"/>
              <a:pPr/>
              <a:t>09/09/2014</a:t>
            </a:fld>
            <a:endParaRPr lang="en-GB"/>
          </a:p>
        </p:txBody>
      </p:sp>
      <p:sp>
        <p:nvSpPr>
          <p:cNvPr id="4" name="页脚占位符 3"/>
          <p:cNvSpPr>
            <a:spLocks noGrp="1"/>
          </p:cNvSpPr>
          <p:nvPr>
            <p:ph type="ftr" sz="quarter" idx="2"/>
          </p:nvPr>
        </p:nvSpPr>
        <p:spPr>
          <a:xfrm>
            <a:off x="0" y="9429671"/>
            <a:ext cx="2946400" cy="496966"/>
          </a:xfrm>
          <a:prstGeom prst="rect">
            <a:avLst/>
          </a:prstGeom>
        </p:spPr>
        <p:txBody>
          <a:bodyPr vert="horz" lIns="91433" tIns="45717" rIns="91433" bIns="45717" rtlCol="0" anchor="b"/>
          <a:lstStyle>
            <a:lvl1pPr algn="l">
              <a:defRPr sz="1200"/>
            </a:lvl1pPr>
          </a:lstStyle>
          <a:p>
            <a:endParaRPr lang="en-GB"/>
          </a:p>
        </p:txBody>
      </p:sp>
      <p:sp>
        <p:nvSpPr>
          <p:cNvPr id="5" name="灯片编号占位符 4"/>
          <p:cNvSpPr>
            <a:spLocks noGrp="1"/>
          </p:cNvSpPr>
          <p:nvPr>
            <p:ph type="sldNum" sz="quarter" idx="3"/>
          </p:nvPr>
        </p:nvSpPr>
        <p:spPr>
          <a:xfrm>
            <a:off x="3849689" y="9429671"/>
            <a:ext cx="2946400" cy="496966"/>
          </a:xfrm>
          <a:prstGeom prst="rect">
            <a:avLst/>
          </a:prstGeom>
        </p:spPr>
        <p:txBody>
          <a:bodyPr vert="horz" lIns="91433" tIns="45717" rIns="91433" bIns="45717" rtlCol="0" anchor="b"/>
          <a:lstStyle>
            <a:lvl1pPr algn="r">
              <a:defRPr sz="1200"/>
            </a:lvl1pPr>
          </a:lstStyle>
          <a:p>
            <a:fld id="{CA4106D2-33AE-4A4D-A709-6BE76D14C12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5"/>
            <a:ext cx="2946400" cy="496888"/>
          </a:xfrm>
          <a:prstGeom prst="rect">
            <a:avLst/>
          </a:prstGeom>
        </p:spPr>
        <p:txBody>
          <a:bodyPr vert="horz" lIns="91433" tIns="45717" rIns="91433" bIns="45717" rtlCol="0"/>
          <a:lstStyle>
            <a:lvl1pPr algn="l">
              <a:defRPr sz="1200"/>
            </a:lvl1pPr>
          </a:lstStyle>
          <a:p>
            <a:endParaRPr lang="en-GB"/>
          </a:p>
        </p:txBody>
      </p:sp>
      <p:sp>
        <p:nvSpPr>
          <p:cNvPr id="3" name="日期占位符 2"/>
          <p:cNvSpPr>
            <a:spLocks noGrp="1"/>
          </p:cNvSpPr>
          <p:nvPr>
            <p:ph type="dt" idx="1"/>
          </p:nvPr>
        </p:nvSpPr>
        <p:spPr>
          <a:xfrm>
            <a:off x="3849689" y="5"/>
            <a:ext cx="2946400" cy="496888"/>
          </a:xfrm>
          <a:prstGeom prst="rect">
            <a:avLst/>
          </a:prstGeom>
        </p:spPr>
        <p:txBody>
          <a:bodyPr vert="horz" lIns="91433" tIns="45717" rIns="91433" bIns="45717" rtlCol="0"/>
          <a:lstStyle>
            <a:lvl1pPr algn="r">
              <a:defRPr sz="1200"/>
            </a:lvl1pPr>
          </a:lstStyle>
          <a:p>
            <a:fld id="{EB2DD983-7BA1-430E-BE22-2DC749DEAD2F}" type="datetimeFigureOut">
              <a:rPr lang="en-GB" smtClean="0"/>
              <a:pPr/>
              <a:t>09/09/2014</a:t>
            </a:fld>
            <a:endParaRPr lang="en-GB"/>
          </a:p>
        </p:txBody>
      </p:sp>
      <p:sp>
        <p:nvSpPr>
          <p:cNvPr id="4" name="幻灯片图像占位符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3" tIns="45717" rIns="91433" bIns="45717" rtlCol="0" anchor="ctr"/>
          <a:lstStyle/>
          <a:p>
            <a:endParaRPr lang="en-GB"/>
          </a:p>
        </p:txBody>
      </p:sp>
      <p:sp>
        <p:nvSpPr>
          <p:cNvPr id="5" name="备注占位符 4"/>
          <p:cNvSpPr>
            <a:spLocks noGrp="1"/>
          </p:cNvSpPr>
          <p:nvPr>
            <p:ph type="body" sz="quarter" idx="3"/>
          </p:nvPr>
        </p:nvSpPr>
        <p:spPr>
          <a:xfrm>
            <a:off x="679451" y="4716469"/>
            <a:ext cx="5438775" cy="4467225"/>
          </a:xfrm>
          <a:prstGeom prst="rect">
            <a:avLst/>
          </a:prstGeom>
        </p:spPr>
        <p:txBody>
          <a:bodyPr vert="horz" lIns="91433" tIns="45717" rIns="91433" bIns="45717"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页脚占位符 5"/>
          <p:cNvSpPr>
            <a:spLocks noGrp="1"/>
          </p:cNvSpPr>
          <p:nvPr>
            <p:ph type="ftr" sz="quarter" idx="4"/>
          </p:nvPr>
        </p:nvSpPr>
        <p:spPr>
          <a:xfrm>
            <a:off x="0" y="9429750"/>
            <a:ext cx="2946400" cy="496888"/>
          </a:xfrm>
          <a:prstGeom prst="rect">
            <a:avLst/>
          </a:prstGeom>
        </p:spPr>
        <p:txBody>
          <a:bodyPr vert="horz" lIns="91433" tIns="45717" rIns="91433" bIns="45717" rtlCol="0" anchor="b"/>
          <a:lstStyle>
            <a:lvl1pPr algn="l">
              <a:defRPr sz="1200"/>
            </a:lvl1pPr>
          </a:lstStyle>
          <a:p>
            <a:endParaRPr lang="en-GB"/>
          </a:p>
        </p:txBody>
      </p:sp>
      <p:sp>
        <p:nvSpPr>
          <p:cNvPr id="7" name="灯片编号占位符 6"/>
          <p:cNvSpPr>
            <a:spLocks noGrp="1"/>
          </p:cNvSpPr>
          <p:nvPr>
            <p:ph type="sldNum" sz="quarter" idx="5"/>
          </p:nvPr>
        </p:nvSpPr>
        <p:spPr>
          <a:xfrm>
            <a:off x="3849689" y="9429750"/>
            <a:ext cx="2946400" cy="496888"/>
          </a:xfrm>
          <a:prstGeom prst="rect">
            <a:avLst/>
          </a:prstGeom>
        </p:spPr>
        <p:txBody>
          <a:bodyPr vert="horz" lIns="91433" tIns="45717" rIns="91433" bIns="45717" rtlCol="0" anchor="b"/>
          <a:lstStyle>
            <a:lvl1pPr algn="r">
              <a:defRPr sz="1200"/>
            </a:lvl1pPr>
          </a:lstStyle>
          <a:p>
            <a:fld id="{F874C013-5291-4E47-B682-24EE937EB07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r>
              <a:rPr lang="zh-CN" altLang="en-US" dirty="0" smtClean="0"/>
              <a:t>数字换行？</a:t>
            </a:r>
            <a:endParaRPr lang="zh-CN" altLang="en-US" dirty="0"/>
          </a:p>
        </p:txBody>
      </p:sp>
      <p:sp>
        <p:nvSpPr>
          <p:cNvPr id="4" name="灯片编号占位符 3"/>
          <p:cNvSpPr>
            <a:spLocks noGrp="1"/>
          </p:cNvSpPr>
          <p:nvPr>
            <p:ph type="sldNum" sz="quarter" idx="10"/>
          </p:nvPr>
        </p:nvSpPr>
        <p:spPr/>
        <p:txBody>
          <a:bodyPr/>
          <a:lstStyle/>
          <a:p>
            <a:fld id="{339A07E6-1C53-4BF8-9245-B6EEC8F7D3B9}" type="slidenum">
              <a:rPr lang="zh-CN" altLang="en-US" smtClean="0"/>
              <a:pPr/>
              <a:t>12</a:t>
            </a:fld>
            <a:endParaRPr lang="en-US" altLang="zh-CN"/>
          </a:p>
        </p:txBody>
      </p:sp>
    </p:spTree>
    <p:extLst>
      <p:ext uri="{BB962C8B-B14F-4D97-AF65-F5344CB8AC3E}">
        <p14:creationId xmlns:p14="http://schemas.microsoft.com/office/powerpoint/2010/main" xmlns="" val="3296407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874C013-5291-4E47-B682-24EE937EB077}"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9" name="TextBox 8"/>
          <p:cNvSpPr txBox="1"/>
          <p:nvPr userDrawn="1"/>
        </p:nvSpPr>
        <p:spPr>
          <a:xfrm>
            <a:off x="-40944" y="2106512"/>
            <a:ext cx="9144000" cy="923330"/>
          </a:xfrm>
          <a:prstGeom prst="rect">
            <a:avLst/>
          </a:prstGeom>
          <a:noFill/>
        </p:spPr>
        <p:txBody>
          <a:bodyPr wrap="square" anchor="ctr">
            <a:spAutoFit/>
          </a:bodyPr>
          <a:lstStyle/>
          <a:p>
            <a:pPr algn="ctr" fontAlgn="auto">
              <a:lnSpc>
                <a:spcPct val="150000"/>
              </a:lnSpc>
              <a:spcBef>
                <a:spcPts val="0"/>
              </a:spcBef>
              <a:spcAft>
                <a:spcPts val="0"/>
              </a:spcAft>
              <a:defRPr/>
            </a:pPr>
            <a:r>
              <a:rPr lang="en-US" altLang="zh-CN" sz="3600" b="1" spc="300" baseline="0" dirty="0" smtClean="0">
                <a:solidFill>
                  <a:srgbClr val="0A2E6C"/>
                </a:solidFill>
                <a:latin typeface="黑体" pitchFamily="2" charset="-122"/>
                <a:ea typeface="黑体" pitchFamily="2" charset="-122"/>
              </a:rPr>
              <a:t>  2014</a:t>
            </a:r>
            <a:r>
              <a:rPr lang="zh-CN" altLang="en-US" sz="3600" b="1" spc="300" baseline="0" dirty="0" smtClean="0">
                <a:solidFill>
                  <a:srgbClr val="0A2E6C"/>
                </a:solidFill>
                <a:latin typeface="黑体" pitchFamily="2" charset="-122"/>
                <a:ea typeface="黑体" pitchFamily="2" charset="-122"/>
              </a:rPr>
              <a:t>年半年度业绩</a:t>
            </a:r>
            <a:r>
              <a:rPr lang="zh-CN" altLang="en-US" sz="3600" b="1" spc="300" baseline="0" dirty="0">
                <a:solidFill>
                  <a:srgbClr val="0A2E6C"/>
                </a:solidFill>
                <a:latin typeface="黑体" pitchFamily="2" charset="-122"/>
                <a:ea typeface="黑体" pitchFamily="2" charset="-122"/>
              </a:rPr>
              <a:t>报告</a:t>
            </a:r>
          </a:p>
        </p:txBody>
      </p:sp>
      <p:sp>
        <p:nvSpPr>
          <p:cNvPr id="7" name="矩形 6"/>
          <p:cNvSpPr/>
          <p:nvPr userDrawn="1"/>
        </p:nvSpPr>
        <p:spPr>
          <a:xfrm>
            <a:off x="0" y="1"/>
            <a:ext cx="9144000" cy="1393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userDrawn="1"/>
        </p:nvCxnSpPr>
        <p:spPr>
          <a:xfrm>
            <a:off x="0" y="964396"/>
            <a:ext cx="9144000" cy="1191"/>
          </a:xfrm>
          <a:prstGeom prst="line">
            <a:avLst/>
          </a:prstGeom>
          <a:ln w="38100">
            <a:solidFill>
              <a:srgbClr val="4F81BD">
                <a:alpha val="30000"/>
              </a:srgbClr>
            </a:solidFill>
          </a:ln>
        </p:spPr>
        <p:style>
          <a:lnRef idx="1">
            <a:schemeClr val="accent1"/>
          </a:lnRef>
          <a:fillRef idx="0">
            <a:schemeClr val="accent1"/>
          </a:fillRef>
          <a:effectRef idx="0">
            <a:schemeClr val="accent1"/>
          </a:effectRef>
          <a:fontRef idx="minor">
            <a:schemeClr val="tx1"/>
          </a:fontRef>
        </p:style>
      </p:cxnSp>
      <p:pic>
        <p:nvPicPr>
          <p:cNvPr id="8" name="Picture 1614"/>
          <p:cNvPicPr>
            <a:picLocks noChangeAspect="1" noChangeArrowheads="1"/>
          </p:cNvPicPr>
          <p:nvPr userDrawn="1"/>
        </p:nvPicPr>
        <p:blipFill>
          <a:blip r:embed="rId2" cstate="print"/>
          <a:srcRect l="18594" t="39714" r="42533" b="52734"/>
          <a:stretch>
            <a:fillRect/>
          </a:stretch>
        </p:blipFill>
        <p:spPr bwMode="auto">
          <a:xfrm>
            <a:off x="2" y="964396"/>
            <a:ext cx="5057775" cy="375050"/>
          </a:xfrm>
          <a:prstGeom prst="rect">
            <a:avLst/>
          </a:prstGeom>
          <a:noFill/>
          <a:ln w="1">
            <a:noFill/>
            <a:miter lim="800000"/>
            <a:headEnd/>
            <a:tailEnd type="none" w="med" len="med"/>
          </a:ln>
          <a:effectLst/>
        </p:spPr>
      </p:pic>
      <p:sp>
        <p:nvSpPr>
          <p:cNvPr id="11" name="TextBox 10"/>
          <p:cNvSpPr txBox="1"/>
          <p:nvPr userDrawn="1"/>
        </p:nvSpPr>
        <p:spPr>
          <a:xfrm>
            <a:off x="1807156" y="3074175"/>
            <a:ext cx="5500727" cy="400110"/>
          </a:xfrm>
          <a:prstGeom prst="rect">
            <a:avLst/>
          </a:prstGeom>
          <a:noFill/>
        </p:spPr>
        <p:txBody>
          <a:bodyPr wrap="square" anchor="ctr">
            <a:spAutoFit/>
          </a:bodyPr>
          <a:lstStyle/>
          <a:p>
            <a:pPr algn="ctr" fontAlgn="auto">
              <a:spcBef>
                <a:spcPts val="0"/>
              </a:spcBef>
              <a:spcAft>
                <a:spcPts val="0"/>
              </a:spcAft>
              <a:defRPr/>
            </a:pPr>
            <a:r>
              <a:rPr lang="en-US" altLang="zh-CN" sz="2000" b="1" dirty="0" smtClean="0">
                <a:solidFill>
                  <a:srgbClr val="0A2E6C"/>
                </a:solidFill>
                <a:latin typeface="黑体" pitchFamily="2" charset="-122"/>
                <a:ea typeface="黑体" pitchFamily="2" charset="-122"/>
              </a:rPr>
              <a:t>2014.09.11  </a:t>
            </a:r>
            <a:r>
              <a:rPr lang="zh-CN" altLang="en-US" sz="2000" b="1" dirty="0" smtClean="0">
                <a:solidFill>
                  <a:srgbClr val="0A2E6C"/>
                </a:solidFill>
                <a:latin typeface="黑体" pitchFamily="2" charset="-122"/>
                <a:ea typeface="黑体" pitchFamily="2" charset="-122"/>
              </a:rPr>
              <a:t>中国 </a:t>
            </a:r>
            <a:r>
              <a:rPr lang="zh-CN" altLang="en-US" sz="2000" b="1" baseline="0" dirty="0" smtClean="0">
                <a:solidFill>
                  <a:srgbClr val="0A2E6C"/>
                </a:solidFill>
                <a:latin typeface="微软雅黑" pitchFamily="34" charset="-122"/>
                <a:ea typeface="微软雅黑" pitchFamily="34" charset="-122"/>
              </a:rPr>
              <a:t>● </a:t>
            </a:r>
            <a:r>
              <a:rPr lang="zh-CN" altLang="en-US" sz="2000" b="1" dirty="0" smtClean="0">
                <a:solidFill>
                  <a:srgbClr val="0A2E6C"/>
                </a:solidFill>
                <a:latin typeface="黑体" pitchFamily="2" charset="-122"/>
                <a:ea typeface="黑体" pitchFamily="2" charset="-122"/>
              </a:rPr>
              <a:t>上海</a:t>
            </a:r>
            <a:endParaRPr lang="zh-CN" altLang="en-US" sz="2000" b="1" dirty="0">
              <a:solidFill>
                <a:srgbClr val="0A2E6C"/>
              </a:solidFill>
              <a:latin typeface="黑体" pitchFamily="2" charset="-122"/>
              <a:ea typeface="黑体" pitchFamily="2" charset="-122"/>
            </a:endParaRPr>
          </a:p>
        </p:txBody>
      </p:sp>
      <p:pic>
        <p:nvPicPr>
          <p:cNvPr id="12" name="图片 9" descr="logo1.jpg"/>
          <p:cNvPicPr>
            <a:picLocks noChangeAspect="1"/>
          </p:cNvPicPr>
          <p:nvPr userDrawn="1"/>
        </p:nvPicPr>
        <p:blipFill>
          <a:blip r:embed="rId3" cstate="print"/>
          <a:srcRect/>
          <a:stretch>
            <a:fillRect/>
          </a:stretch>
        </p:blipFill>
        <p:spPr bwMode="auto">
          <a:xfrm>
            <a:off x="61545" y="121002"/>
            <a:ext cx="2636388" cy="739926"/>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5" name="页脚占位符 4"/>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5" name="页脚占位符 4"/>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5" name="页脚占位符 4"/>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6" name="页脚占位符 5"/>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8" name="页脚占位符 7"/>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4" name="页脚占位符 3"/>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3" name="页脚占位符 2"/>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6" name="页脚占位符 5"/>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4"/>
            <a:ext cx="2133600" cy="273844"/>
          </a:xfrm>
          <a:prstGeom prst="rect">
            <a:avLst/>
          </a:prstGeom>
        </p:spPr>
        <p:txBody>
          <a:bodyPr/>
          <a:lstStyle/>
          <a:p>
            <a:fld id="{EA26E506-08C6-4880-B714-A417D0CE8393}" type="datetimeFigureOut">
              <a:rPr lang="zh-CN" altLang="en-US" smtClean="0"/>
              <a:pPr/>
              <a:t>2014-9-9</a:t>
            </a:fld>
            <a:endParaRPr lang="zh-CN" altLang="en-US"/>
          </a:p>
        </p:txBody>
      </p:sp>
      <p:sp>
        <p:nvSpPr>
          <p:cNvPr id="6" name="页脚占位符 5"/>
          <p:cNvSpPr>
            <a:spLocks noGrp="1"/>
          </p:cNvSpPr>
          <p:nvPr>
            <p:ph type="ftr" sz="quarter" idx="11"/>
          </p:nvPr>
        </p:nvSpPr>
        <p:spPr>
          <a:xfrm>
            <a:off x="3124200" y="4767264"/>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4"/>
            <a:ext cx="2133600" cy="273844"/>
          </a:xfrm>
          <a:prstGeom prst="rect">
            <a:avLst/>
          </a:prstGeom>
        </p:spPr>
        <p:txBody>
          <a:bodyPr/>
          <a:lstStyle/>
          <a:p>
            <a:fld id="{B87AB4A4-E992-4375-AE4C-9788C120BD8F}"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9" name="直接连接符 8"/>
          <p:cNvCxnSpPr/>
          <p:nvPr/>
        </p:nvCxnSpPr>
        <p:spPr>
          <a:xfrm>
            <a:off x="0" y="589346"/>
            <a:ext cx="5214942" cy="1191"/>
          </a:xfrm>
          <a:prstGeom prst="line">
            <a:avLst/>
          </a:prstGeom>
          <a:ln w="38100">
            <a:solidFill>
              <a:srgbClr val="4F81BD">
                <a:alpha val="30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7358082" y="589346"/>
            <a:ext cx="1071570" cy="1191"/>
          </a:xfrm>
          <a:prstGeom prst="line">
            <a:avLst/>
          </a:prstGeom>
          <a:ln w="38100">
            <a:solidFill>
              <a:srgbClr val="D2687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286512" y="589346"/>
            <a:ext cx="1071570" cy="1191"/>
          </a:xfrm>
          <a:prstGeom prst="line">
            <a:avLst/>
          </a:prstGeom>
          <a:ln w="38100">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214942" y="589346"/>
            <a:ext cx="1071570" cy="1191"/>
          </a:xfrm>
          <a:prstGeom prst="line">
            <a:avLst/>
          </a:prstGeom>
          <a:ln w="38100">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8429652" y="589346"/>
            <a:ext cx="714348" cy="1191"/>
          </a:xfrm>
          <a:prstGeom prst="line">
            <a:avLst/>
          </a:prstGeom>
          <a:ln w="38100">
            <a:solidFill>
              <a:srgbClr val="4F81BD">
                <a:alpha val="30000"/>
              </a:srgbClr>
            </a:solidFill>
          </a:ln>
        </p:spPr>
        <p:style>
          <a:lnRef idx="1">
            <a:schemeClr val="accent1"/>
          </a:lnRef>
          <a:fillRef idx="0">
            <a:schemeClr val="accent1"/>
          </a:fillRef>
          <a:effectRef idx="0">
            <a:schemeClr val="accent1"/>
          </a:effectRef>
          <a:fontRef idx="minor">
            <a:schemeClr val="tx1"/>
          </a:fontRef>
        </p:style>
      </p:cxnSp>
      <p:pic>
        <p:nvPicPr>
          <p:cNvPr id="8" name="图片 9" descr="logo1.jpg"/>
          <p:cNvPicPr>
            <a:picLocks noChangeAspect="1"/>
          </p:cNvPicPr>
          <p:nvPr userDrawn="1"/>
        </p:nvPicPr>
        <p:blipFill>
          <a:blip r:embed="rId14" cstate="print"/>
          <a:srcRect/>
          <a:stretch>
            <a:fillRect/>
          </a:stretch>
        </p:blipFill>
        <p:spPr bwMode="auto">
          <a:xfrm>
            <a:off x="7324411" y="80172"/>
            <a:ext cx="1597694" cy="44840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1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chart" Target="../charts/chart19.xml"/></Relationships>
</file>

<file path=ppt/slides/_rels/slide12.xml.rels><?xml version="1.0" encoding="UTF-8" standalone="yes"?>
<Relationships xmlns="http://schemas.openxmlformats.org/package/2006/relationships"><Relationship Id="rId8" Type="http://schemas.openxmlformats.org/officeDocument/2006/relationships/chart" Target="../charts/chart2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chart" Target="../charts/chart24.xml"/><Relationship Id="rId4" Type="http://schemas.openxmlformats.org/officeDocument/2006/relationships/diagramLayout" Target="../diagrams/layout1.xml"/><Relationship Id="rId9" Type="http://schemas.openxmlformats.org/officeDocument/2006/relationships/chart" Target="../charts/char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27.xml"/><Relationship Id="rId4" Type="http://schemas.openxmlformats.org/officeDocument/2006/relationships/chart" Target="../charts/char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图表 42"/>
          <p:cNvGraphicFramePr/>
          <p:nvPr/>
        </p:nvGraphicFramePr>
        <p:xfrm>
          <a:off x="5796136" y="1112499"/>
          <a:ext cx="3347864" cy="1701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5" name="图表 44"/>
          <p:cNvGraphicFramePr/>
          <p:nvPr/>
        </p:nvGraphicFramePr>
        <p:xfrm>
          <a:off x="5871990" y="3053957"/>
          <a:ext cx="3272010" cy="1928826"/>
        </p:xfrm>
        <a:graphic>
          <a:graphicData uri="http://schemas.openxmlformats.org/drawingml/2006/chart">
            <c:chart xmlns:c="http://schemas.openxmlformats.org/drawingml/2006/chart" xmlns:r="http://schemas.openxmlformats.org/officeDocument/2006/relationships" r:id="rId3"/>
          </a:graphicData>
        </a:graphic>
      </p:graphicFrame>
      <p:sp>
        <p:nvSpPr>
          <p:cNvPr id="13318" name="TextBox 1"/>
          <p:cNvSpPr txBox="1">
            <a:spLocks noChangeArrowheads="1"/>
          </p:cNvSpPr>
          <p:nvPr/>
        </p:nvSpPr>
        <p:spPr bwMode="auto">
          <a:xfrm>
            <a:off x="285750" y="142629"/>
            <a:ext cx="6643688" cy="400110"/>
          </a:xfrm>
          <a:prstGeom prst="rect">
            <a:avLst/>
          </a:prstGeom>
          <a:noFill/>
          <a:ln w="9525">
            <a:noFill/>
            <a:miter lim="800000"/>
            <a:headEnd/>
            <a:tailEnd/>
          </a:ln>
        </p:spPr>
        <p:txBody>
          <a:bodyPr>
            <a:spAutoFit/>
          </a:bodyPr>
          <a:lstStyle/>
          <a:p>
            <a:r>
              <a:rPr lang="zh-CN" altLang="en-US" sz="2000" b="1" dirty="0" smtClean="0">
                <a:latin typeface="黑体" panose="02010609060101010101" pitchFamily="49" charset="-122"/>
                <a:ea typeface="黑体" panose="02010609060101010101" pitchFamily="49" charset="-122"/>
              </a:rPr>
              <a:t>条线专营化能力进一步提升</a:t>
            </a:r>
            <a:r>
              <a:rPr lang="en-US" altLang="zh-CN" sz="2000" b="1" dirty="0" smtClean="0">
                <a:latin typeface="黑体" pitchFamily="2" charset="-122"/>
                <a:ea typeface="黑体" pitchFamily="2" charset="-122"/>
              </a:rPr>
              <a:t>——</a:t>
            </a:r>
            <a:r>
              <a:rPr lang="zh-CN" altLang="en-US" sz="2000" b="1" dirty="0">
                <a:latin typeface="黑体" pitchFamily="2" charset="-122"/>
                <a:ea typeface="黑体" pitchFamily="2" charset="-122"/>
              </a:rPr>
              <a:t>零售银行条线</a:t>
            </a:r>
          </a:p>
        </p:txBody>
      </p:sp>
      <p:sp>
        <p:nvSpPr>
          <p:cNvPr id="20" name="矩形 19"/>
          <p:cNvSpPr/>
          <p:nvPr/>
        </p:nvSpPr>
        <p:spPr>
          <a:xfrm>
            <a:off x="241300" y="699542"/>
            <a:ext cx="2470149" cy="432048"/>
          </a:xfrm>
          <a:prstGeom prst="rect">
            <a:avLst/>
          </a:prstGeom>
          <a:solidFill>
            <a:srgbClr val="4F81BD"/>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611560" y="699542"/>
            <a:ext cx="1872208" cy="400110"/>
          </a:xfrm>
          <a:prstGeom prst="rect">
            <a:avLst/>
          </a:prstGeom>
          <a:noFill/>
        </p:spPr>
        <p:txBody>
          <a:bodyPr wrap="square" rtlCol="0">
            <a:spAutoFit/>
          </a:bodyPr>
          <a:lstStyle/>
          <a:p>
            <a:r>
              <a:rPr lang="zh-CN" altLang="en-US" sz="2000" b="1" dirty="0" smtClean="0">
                <a:solidFill>
                  <a:schemeClr val="bg1"/>
                </a:solidFill>
                <a:latin typeface="黑体" pitchFamily="2" charset="-122"/>
                <a:ea typeface="黑体" pitchFamily="2" charset="-122"/>
              </a:rPr>
              <a:t>零售银行条线</a:t>
            </a:r>
            <a:endParaRPr lang="zh-CN" altLang="en-US" sz="2000" b="1" dirty="0">
              <a:solidFill>
                <a:schemeClr val="bg1"/>
              </a:solidFill>
              <a:latin typeface="黑体" pitchFamily="2" charset="-122"/>
              <a:ea typeface="黑体" pitchFamily="2" charset="-122"/>
            </a:endParaRPr>
          </a:p>
        </p:txBody>
      </p:sp>
      <p:sp>
        <p:nvSpPr>
          <p:cNvPr id="23" name="TextBox 22"/>
          <p:cNvSpPr txBox="1"/>
          <p:nvPr/>
        </p:nvSpPr>
        <p:spPr>
          <a:xfrm>
            <a:off x="251520" y="1117600"/>
            <a:ext cx="2448272" cy="3744111"/>
          </a:xfrm>
          <a:prstGeom prst="rect">
            <a:avLst/>
          </a:prstGeom>
          <a:solidFill>
            <a:schemeClr val="tx2">
              <a:lumMod val="20000"/>
              <a:lumOff val="80000"/>
            </a:schemeClr>
          </a:solidFill>
        </p:spPr>
        <p:txBody>
          <a:bodyPr wrap="square" rtlCol="0">
            <a:spAutoFit/>
          </a:bodyPr>
          <a:lstStyle/>
          <a:p>
            <a:pPr marL="180975" indent="-180975" algn="just">
              <a:lnSpc>
                <a:spcPts val="2000"/>
              </a:lnSpc>
              <a:buFont typeface="Wingdings" pitchFamily="2" charset="2"/>
              <a:buChar char="p"/>
            </a:pPr>
            <a:r>
              <a:rPr lang="zh-CN" altLang="en-US" sz="1200" dirty="0" smtClean="0">
                <a:latin typeface="黑体" pitchFamily="2" charset="-122"/>
                <a:ea typeface="黑体" pitchFamily="2" charset="-122"/>
              </a:rPr>
              <a:t>零售核心客户群不断扩大，零售综合金融资产快速增长，半年末余额超</a:t>
            </a:r>
            <a:r>
              <a:rPr lang="en-US" altLang="zh-CN" sz="1200" dirty="0" smtClean="0">
                <a:latin typeface="黑体" pitchFamily="2" charset="-122"/>
                <a:ea typeface="黑体" pitchFamily="2" charset="-122"/>
              </a:rPr>
              <a:t>9</a:t>
            </a:r>
            <a:r>
              <a:rPr lang="zh-CN" altLang="en-US" sz="1200" dirty="0" smtClean="0">
                <a:latin typeface="黑体" pitchFamily="2" charset="-122"/>
                <a:ea typeface="黑体" pitchFamily="2" charset="-122"/>
              </a:rPr>
              <a:t>千亿元，较年初增长</a:t>
            </a:r>
            <a:r>
              <a:rPr lang="en-US" altLang="zh-CN" sz="1200" dirty="0" smtClean="0">
                <a:latin typeface="黑体" pitchFamily="2" charset="-122"/>
                <a:ea typeface="黑体" pitchFamily="2" charset="-122"/>
              </a:rPr>
              <a:t>18.80%</a:t>
            </a:r>
          </a:p>
          <a:p>
            <a:pPr marL="180975" indent="-180975" algn="just">
              <a:lnSpc>
                <a:spcPts val="2000"/>
              </a:lnSpc>
              <a:buFont typeface="Wingdings" pitchFamily="2" charset="2"/>
              <a:buChar char="p"/>
            </a:pPr>
            <a:r>
              <a:rPr lang="zh-CN" altLang="en-US" sz="1200" dirty="0" smtClean="0">
                <a:latin typeface="黑体" pitchFamily="2" charset="-122"/>
                <a:ea typeface="黑体" pitchFamily="2" charset="-122"/>
              </a:rPr>
              <a:t>继续实施“低成本扩张”策略，通过社区银行、电子银行的全面建设不断完善零售渠道网络</a:t>
            </a:r>
          </a:p>
          <a:p>
            <a:pPr marL="180975" indent="-180975" algn="just">
              <a:lnSpc>
                <a:spcPts val="2000"/>
              </a:lnSpc>
              <a:buFont typeface="Wingdings" pitchFamily="2" charset="2"/>
              <a:buChar char="p"/>
            </a:pPr>
            <a:r>
              <a:rPr lang="zh-CN" altLang="en-US" sz="1200" dirty="0" smtClean="0">
                <a:latin typeface="黑体" pitchFamily="2" charset="-122"/>
                <a:ea typeface="黑体" pitchFamily="2" charset="-122"/>
              </a:rPr>
              <a:t>持续加强零售产品创新，以安愉人生、寰宇人生和百花齐放等产品有效推进业务品牌推广战略</a:t>
            </a:r>
          </a:p>
          <a:p>
            <a:pPr marL="180975" indent="-180975" algn="just">
              <a:lnSpc>
                <a:spcPts val="2000"/>
              </a:lnSpc>
              <a:buFont typeface="Wingdings" pitchFamily="2" charset="2"/>
              <a:buChar char="p"/>
            </a:pPr>
            <a:r>
              <a:rPr lang="zh-CN" altLang="en-US" sz="1200" dirty="0" smtClean="0">
                <a:latin typeface="黑体" pitchFamily="2" charset="-122"/>
                <a:ea typeface="黑体" pitchFamily="2" charset="-122"/>
              </a:rPr>
              <a:t>信用卡业务精细化经营逐步深入，私人银行业务以咨询驱动为目标，逐步实现业务转型</a:t>
            </a:r>
          </a:p>
        </p:txBody>
      </p:sp>
      <p:graphicFrame>
        <p:nvGraphicFramePr>
          <p:cNvPr id="34" name="内容占位符 15"/>
          <p:cNvGraphicFramePr>
            <a:graphicFrameLocks/>
          </p:cNvGraphicFramePr>
          <p:nvPr/>
        </p:nvGraphicFramePr>
        <p:xfrm>
          <a:off x="2699792" y="964395"/>
          <a:ext cx="3229530" cy="1781202"/>
        </p:xfrm>
        <a:graphic>
          <a:graphicData uri="http://schemas.openxmlformats.org/drawingml/2006/chart">
            <c:chart xmlns:c="http://schemas.openxmlformats.org/drawingml/2006/chart" xmlns:r="http://schemas.openxmlformats.org/officeDocument/2006/relationships" r:id="rId4"/>
          </a:graphicData>
        </a:graphic>
      </p:graphicFrame>
      <p:sp>
        <p:nvSpPr>
          <p:cNvPr id="35" name="TextBox 13"/>
          <p:cNvSpPr txBox="1">
            <a:spLocks noChangeArrowheads="1"/>
          </p:cNvSpPr>
          <p:nvPr/>
        </p:nvSpPr>
        <p:spPr bwMode="auto">
          <a:xfrm>
            <a:off x="6711197" y="2801890"/>
            <a:ext cx="1506538" cy="307777"/>
          </a:xfrm>
          <a:prstGeom prst="rect">
            <a:avLst/>
          </a:prstGeom>
          <a:noFill/>
          <a:ln w="9525">
            <a:noFill/>
            <a:miter lim="800000"/>
            <a:headEnd/>
            <a:tailEnd/>
          </a:ln>
        </p:spPr>
        <p:txBody>
          <a:bodyPr>
            <a:spAutoFit/>
          </a:bodyPr>
          <a:lstStyle/>
          <a:p>
            <a:r>
              <a:rPr lang="zh-CN" altLang="en-US" sz="1400" b="1" dirty="0" smtClean="0">
                <a:latin typeface="黑体" pitchFamily="2" charset="-122"/>
                <a:ea typeface="黑体" pitchFamily="2" charset="-122"/>
              </a:rPr>
              <a:t>信用卡业务收入</a:t>
            </a:r>
            <a:endParaRPr lang="zh-CN" altLang="en-US" sz="1400" b="1" dirty="0">
              <a:latin typeface="黑体" pitchFamily="2" charset="-122"/>
              <a:ea typeface="黑体" pitchFamily="2" charset="-122"/>
            </a:endParaRPr>
          </a:p>
        </p:txBody>
      </p:sp>
      <p:sp>
        <p:nvSpPr>
          <p:cNvPr id="36" name="TextBox 14"/>
          <p:cNvSpPr txBox="1">
            <a:spLocks noChangeArrowheads="1"/>
          </p:cNvSpPr>
          <p:nvPr/>
        </p:nvSpPr>
        <p:spPr bwMode="auto">
          <a:xfrm>
            <a:off x="5874919" y="3140544"/>
            <a:ext cx="1428750" cy="246221"/>
          </a:xfrm>
          <a:prstGeom prst="rect">
            <a:avLst/>
          </a:prstGeom>
          <a:noFill/>
          <a:ln w="9525">
            <a:noFill/>
            <a:miter lim="800000"/>
            <a:headEnd/>
            <a:tailEnd/>
          </a:ln>
        </p:spPr>
        <p:txBody>
          <a:bodyPr>
            <a:spAutoFit/>
          </a:bodyPr>
          <a:lstStyle/>
          <a:p>
            <a:r>
              <a:rPr lang="zh-CN" altLang="en-US" sz="1000" dirty="0">
                <a:latin typeface="黑体" pitchFamily="2" charset="-122"/>
                <a:ea typeface="黑体" pitchFamily="2" charset="-122"/>
              </a:rPr>
              <a:t>单位：人民币亿元</a:t>
            </a:r>
          </a:p>
        </p:txBody>
      </p:sp>
      <p:sp>
        <p:nvSpPr>
          <p:cNvPr id="37" name="TextBox 22"/>
          <p:cNvSpPr txBox="1">
            <a:spLocks noChangeArrowheads="1"/>
          </p:cNvSpPr>
          <p:nvPr/>
        </p:nvSpPr>
        <p:spPr bwMode="auto">
          <a:xfrm>
            <a:off x="3671887" y="2810664"/>
            <a:ext cx="1800225" cy="307777"/>
          </a:xfrm>
          <a:prstGeom prst="rect">
            <a:avLst/>
          </a:prstGeom>
          <a:noFill/>
          <a:ln w="9525">
            <a:noFill/>
            <a:miter lim="800000"/>
            <a:headEnd/>
            <a:tailEnd/>
          </a:ln>
        </p:spPr>
        <p:txBody>
          <a:bodyPr>
            <a:spAutoFit/>
          </a:bodyPr>
          <a:lstStyle/>
          <a:p>
            <a:r>
              <a:rPr lang="zh-CN" altLang="en-US" sz="1400" b="1" dirty="0">
                <a:latin typeface="黑体" pitchFamily="2" charset="-122"/>
                <a:ea typeface="黑体" pitchFamily="2" charset="-122"/>
              </a:rPr>
              <a:t>零售中间业务收入</a:t>
            </a:r>
          </a:p>
        </p:txBody>
      </p:sp>
      <p:sp>
        <p:nvSpPr>
          <p:cNvPr id="38" name="TextBox 23"/>
          <p:cNvSpPr txBox="1">
            <a:spLocks noChangeArrowheads="1"/>
          </p:cNvSpPr>
          <p:nvPr/>
        </p:nvSpPr>
        <p:spPr bwMode="auto">
          <a:xfrm>
            <a:off x="3603712" y="710305"/>
            <a:ext cx="1643063" cy="307777"/>
          </a:xfrm>
          <a:prstGeom prst="rect">
            <a:avLst/>
          </a:prstGeom>
          <a:noFill/>
          <a:ln w="9525">
            <a:noFill/>
            <a:miter lim="800000"/>
            <a:headEnd/>
            <a:tailEnd/>
          </a:ln>
        </p:spPr>
        <p:txBody>
          <a:bodyPr>
            <a:spAutoFit/>
          </a:bodyPr>
          <a:lstStyle/>
          <a:p>
            <a:r>
              <a:rPr lang="zh-CN" altLang="en-US" sz="1400" b="1" dirty="0" smtClean="0">
                <a:latin typeface="黑体" pitchFamily="2" charset="-122"/>
                <a:ea typeface="黑体" pitchFamily="2" charset="-122"/>
              </a:rPr>
              <a:t>零售</a:t>
            </a:r>
            <a:r>
              <a:rPr lang="en-US" altLang="zh-CN" sz="1400" b="1" dirty="0" smtClean="0">
                <a:latin typeface="黑体" pitchFamily="2" charset="-122"/>
                <a:ea typeface="黑体" pitchFamily="2" charset="-122"/>
              </a:rPr>
              <a:t>VIP</a:t>
            </a:r>
            <a:r>
              <a:rPr lang="zh-CN" altLang="en-US" sz="1400" b="1" dirty="0" smtClean="0">
                <a:latin typeface="黑体" pitchFamily="2" charset="-122"/>
                <a:ea typeface="黑体" pitchFamily="2" charset="-122"/>
              </a:rPr>
              <a:t>客户</a:t>
            </a:r>
            <a:r>
              <a:rPr lang="zh-CN" altLang="en-US" sz="1400" b="1" dirty="0">
                <a:latin typeface="黑体" pitchFamily="2" charset="-122"/>
                <a:ea typeface="黑体" pitchFamily="2" charset="-122"/>
              </a:rPr>
              <a:t>数</a:t>
            </a:r>
            <a:endParaRPr lang="en-US" altLang="zh-CN" sz="1400" b="1" dirty="0">
              <a:latin typeface="黑体" pitchFamily="2" charset="-122"/>
              <a:ea typeface="黑体" pitchFamily="2" charset="-122"/>
            </a:endParaRPr>
          </a:p>
        </p:txBody>
      </p:sp>
      <p:sp>
        <p:nvSpPr>
          <p:cNvPr id="39" name="TextBox 24"/>
          <p:cNvSpPr txBox="1">
            <a:spLocks noChangeArrowheads="1"/>
          </p:cNvSpPr>
          <p:nvPr/>
        </p:nvSpPr>
        <p:spPr bwMode="auto">
          <a:xfrm>
            <a:off x="6608411" y="717668"/>
            <a:ext cx="2125662" cy="307777"/>
          </a:xfrm>
          <a:prstGeom prst="rect">
            <a:avLst/>
          </a:prstGeom>
          <a:noFill/>
          <a:ln w="9525">
            <a:noFill/>
            <a:miter lim="800000"/>
            <a:headEnd/>
            <a:tailEnd/>
          </a:ln>
        </p:spPr>
        <p:txBody>
          <a:bodyPr>
            <a:spAutoFit/>
          </a:bodyPr>
          <a:lstStyle/>
          <a:p>
            <a:r>
              <a:rPr lang="zh-CN" altLang="en-US" sz="1400" b="1" dirty="0" smtClean="0">
                <a:solidFill>
                  <a:srgbClr val="333333"/>
                </a:solidFill>
                <a:latin typeface="黑体" pitchFamily="2" charset="-122"/>
                <a:ea typeface="黑体" pitchFamily="2" charset="-122"/>
              </a:rPr>
              <a:t>零售综合金融资产</a:t>
            </a:r>
            <a:endParaRPr lang="en-US" altLang="zh-CN" sz="1400" b="1" dirty="0">
              <a:latin typeface="黑体" pitchFamily="2" charset="-122"/>
              <a:ea typeface="黑体" pitchFamily="2" charset="-122"/>
            </a:endParaRPr>
          </a:p>
        </p:txBody>
      </p:sp>
      <p:sp>
        <p:nvSpPr>
          <p:cNvPr id="40" name="TextBox 10"/>
          <p:cNvSpPr txBox="1">
            <a:spLocks noChangeArrowheads="1"/>
          </p:cNvSpPr>
          <p:nvPr/>
        </p:nvSpPr>
        <p:spPr bwMode="auto">
          <a:xfrm>
            <a:off x="2843808" y="981501"/>
            <a:ext cx="1508500" cy="246221"/>
          </a:xfrm>
          <a:prstGeom prst="rect">
            <a:avLst/>
          </a:prstGeom>
          <a:noFill/>
          <a:ln w="9525">
            <a:noFill/>
            <a:miter lim="800000"/>
            <a:headEnd/>
            <a:tailEnd/>
          </a:ln>
        </p:spPr>
        <p:txBody>
          <a:bodyPr wrap="square">
            <a:spAutoFit/>
          </a:bodyPr>
          <a:lstStyle/>
          <a:p>
            <a:r>
              <a:rPr lang="zh-CN" altLang="en-US" sz="1000" dirty="0">
                <a:latin typeface="黑体" pitchFamily="2" charset="-122"/>
                <a:ea typeface="黑体" pitchFamily="2" charset="-122"/>
              </a:rPr>
              <a:t>单位：</a:t>
            </a:r>
            <a:r>
              <a:rPr lang="zh-CN" altLang="en-US" sz="1000" dirty="0" smtClean="0">
                <a:latin typeface="黑体" pitchFamily="2" charset="-122"/>
                <a:ea typeface="黑体" pitchFamily="2" charset="-122"/>
              </a:rPr>
              <a:t>万户</a:t>
            </a:r>
            <a:endParaRPr lang="zh-CN" altLang="en-US" sz="1000" dirty="0">
              <a:latin typeface="黑体" pitchFamily="2" charset="-122"/>
              <a:ea typeface="黑体" pitchFamily="2" charset="-122"/>
            </a:endParaRPr>
          </a:p>
        </p:txBody>
      </p:sp>
      <p:sp>
        <p:nvSpPr>
          <p:cNvPr id="41" name="TextBox 10"/>
          <p:cNvSpPr txBox="1">
            <a:spLocks noChangeArrowheads="1"/>
          </p:cNvSpPr>
          <p:nvPr/>
        </p:nvSpPr>
        <p:spPr bwMode="auto">
          <a:xfrm>
            <a:off x="2843808" y="3147815"/>
            <a:ext cx="1572766" cy="246221"/>
          </a:xfrm>
          <a:prstGeom prst="rect">
            <a:avLst/>
          </a:prstGeom>
          <a:noFill/>
          <a:ln w="9525">
            <a:noFill/>
            <a:miter lim="800000"/>
            <a:headEnd/>
            <a:tailEnd/>
          </a:ln>
        </p:spPr>
        <p:txBody>
          <a:bodyPr wrap="square">
            <a:spAutoFit/>
          </a:bodyPr>
          <a:lstStyle/>
          <a:p>
            <a:r>
              <a:rPr lang="zh-CN" altLang="en-US" sz="1000" dirty="0">
                <a:latin typeface="黑体" pitchFamily="2" charset="-122"/>
                <a:ea typeface="黑体" pitchFamily="2" charset="-122"/>
              </a:rPr>
              <a:t>单位：人民币亿元</a:t>
            </a:r>
          </a:p>
        </p:txBody>
      </p:sp>
      <p:sp>
        <p:nvSpPr>
          <p:cNvPr id="42" name="TextBox 10"/>
          <p:cNvSpPr txBox="1">
            <a:spLocks noChangeArrowheads="1"/>
          </p:cNvSpPr>
          <p:nvPr/>
        </p:nvSpPr>
        <p:spPr bwMode="auto">
          <a:xfrm>
            <a:off x="5890721" y="983299"/>
            <a:ext cx="1428750" cy="246221"/>
          </a:xfrm>
          <a:prstGeom prst="rect">
            <a:avLst/>
          </a:prstGeom>
          <a:noFill/>
          <a:ln w="9525">
            <a:noFill/>
            <a:miter lim="800000"/>
            <a:headEnd/>
            <a:tailEnd/>
          </a:ln>
        </p:spPr>
        <p:txBody>
          <a:bodyPr>
            <a:spAutoFit/>
          </a:bodyPr>
          <a:lstStyle/>
          <a:p>
            <a:r>
              <a:rPr lang="zh-CN" altLang="en-US" sz="1000" dirty="0">
                <a:latin typeface="黑体" pitchFamily="2" charset="-122"/>
                <a:ea typeface="黑体" pitchFamily="2" charset="-122"/>
              </a:rPr>
              <a:t>单位</a:t>
            </a:r>
            <a:r>
              <a:rPr lang="zh-CN" altLang="en-US" sz="1000" dirty="0" smtClean="0">
                <a:latin typeface="黑体" pitchFamily="2" charset="-122"/>
                <a:ea typeface="黑体" pitchFamily="2" charset="-122"/>
              </a:rPr>
              <a:t>：人民币亿元</a:t>
            </a:r>
            <a:endParaRPr lang="zh-CN" altLang="en-US" sz="1000" dirty="0">
              <a:latin typeface="黑体" pitchFamily="2" charset="-122"/>
              <a:ea typeface="黑体" pitchFamily="2" charset="-122"/>
            </a:endParaRPr>
          </a:p>
        </p:txBody>
      </p:sp>
      <p:graphicFrame>
        <p:nvGraphicFramePr>
          <p:cNvPr id="44" name="图表 43"/>
          <p:cNvGraphicFramePr/>
          <p:nvPr/>
        </p:nvGraphicFramePr>
        <p:xfrm>
          <a:off x="2704067" y="3149825"/>
          <a:ext cx="3177308" cy="182166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内容占位符 3"/>
          <p:cNvGraphicFramePr>
            <a:graphicFrameLocks/>
          </p:cNvGraphicFramePr>
          <p:nvPr/>
        </p:nvGraphicFramePr>
        <p:xfrm>
          <a:off x="2774731" y="1064174"/>
          <a:ext cx="3154592" cy="176179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a:spLocks noChangeArrowheads="1"/>
          </p:cNvSpPr>
          <p:nvPr/>
        </p:nvSpPr>
        <p:spPr bwMode="auto">
          <a:xfrm>
            <a:off x="285750" y="142629"/>
            <a:ext cx="664368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2000" b="1" dirty="0" smtClean="0">
                <a:latin typeface="黑体" panose="02010609060101010101" pitchFamily="49" charset="-122"/>
                <a:ea typeface="黑体" panose="02010609060101010101" pitchFamily="49" charset="-122"/>
              </a:rPr>
              <a:t>条线专营化能力进一步提升</a:t>
            </a:r>
            <a:r>
              <a:rPr lang="en-US" altLang="zh-CN" sz="2000" b="1" dirty="0" smtClean="0">
                <a:latin typeface="黑体" panose="02010609060101010101" pitchFamily="49" charset="-122"/>
                <a:ea typeface="黑体" panose="02010609060101010101" pitchFamily="49" charset="-122"/>
              </a:rPr>
              <a:t>——</a:t>
            </a:r>
            <a:r>
              <a:rPr lang="zh-CN" altLang="en-US" sz="2000" b="1" dirty="0" smtClean="0">
                <a:latin typeface="黑体" panose="02010609060101010101" pitchFamily="49" charset="-122"/>
                <a:ea typeface="黑体" panose="02010609060101010101" pitchFamily="49" charset="-122"/>
              </a:rPr>
              <a:t>金融市场条线</a:t>
            </a:r>
            <a:endParaRPr lang="zh-CN" altLang="en-US" sz="2000" b="1" dirty="0">
              <a:latin typeface="黑体" panose="02010609060101010101" pitchFamily="49" charset="-122"/>
              <a:ea typeface="黑体" panose="02010609060101010101" pitchFamily="49" charset="-122"/>
            </a:endParaRPr>
          </a:p>
        </p:txBody>
      </p:sp>
      <p:sp>
        <p:nvSpPr>
          <p:cNvPr id="35" name="TextBox 34"/>
          <p:cNvSpPr txBox="1"/>
          <p:nvPr/>
        </p:nvSpPr>
        <p:spPr>
          <a:xfrm>
            <a:off x="3152238" y="2787890"/>
            <a:ext cx="3283868" cy="307777"/>
          </a:xfrm>
          <a:prstGeom prst="rect">
            <a:avLst/>
          </a:prstGeom>
          <a:noFill/>
        </p:spPr>
        <p:txBody>
          <a:bodyPr wrap="square" rtlCol="0">
            <a:spAutoFit/>
          </a:bodyPr>
          <a:lstStyle/>
          <a:p>
            <a:r>
              <a:rPr lang="zh-CN" altLang="en-US" sz="1400" b="1" dirty="0">
                <a:latin typeface="黑体" pitchFamily="2" charset="-122"/>
                <a:ea typeface="黑体" pitchFamily="2" charset="-122"/>
              </a:rPr>
              <a:t>银银</a:t>
            </a:r>
            <a:r>
              <a:rPr lang="zh-CN" altLang="en-US" sz="1400" b="1" dirty="0" smtClean="0">
                <a:latin typeface="黑体" pitchFamily="2" charset="-122"/>
                <a:ea typeface="黑体" pitchFamily="2" charset="-122"/>
              </a:rPr>
              <a:t>平台结算金额与结算笔数</a:t>
            </a:r>
            <a:endParaRPr lang="zh-CN" altLang="en-US" sz="1400" b="1" dirty="0">
              <a:latin typeface="黑体" pitchFamily="2" charset="-122"/>
              <a:ea typeface="黑体" pitchFamily="2" charset="-122"/>
            </a:endParaRPr>
          </a:p>
        </p:txBody>
      </p:sp>
      <p:sp>
        <p:nvSpPr>
          <p:cNvPr id="39" name="TextBox 38"/>
          <p:cNvSpPr txBox="1"/>
          <p:nvPr/>
        </p:nvSpPr>
        <p:spPr>
          <a:xfrm>
            <a:off x="2915818" y="3075807"/>
            <a:ext cx="1869789" cy="246221"/>
          </a:xfrm>
          <a:prstGeom prst="rect">
            <a:avLst/>
          </a:prstGeom>
          <a:noFill/>
        </p:spPr>
        <p:txBody>
          <a:bodyPr wrap="square" rtlCol="0">
            <a:spAutoFit/>
          </a:bodyPr>
          <a:lstStyle/>
          <a:p>
            <a:r>
              <a:rPr lang="zh-CN" altLang="en-US" sz="1000" dirty="0" smtClean="0">
                <a:latin typeface="黑体" pitchFamily="2" charset="-122"/>
                <a:ea typeface="黑体" pitchFamily="2" charset="-122"/>
              </a:rPr>
              <a:t>单位：人民币亿元，万笔</a:t>
            </a:r>
            <a:endParaRPr lang="zh-CN" altLang="en-US" sz="1000" dirty="0">
              <a:latin typeface="黑体" pitchFamily="2" charset="-122"/>
              <a:ea typeface="黑体" pitchFamily="2" charset="-122"/>
            </a:endParaRPr>
          </a:p>
        </p:txBody>
      </p:sp>
      <p:sp>
        <p:nvSpPr>
          <p:cNvPr id="40" name="TextBox 39"/>
          <p:cNvSpPr txBox="1"/>
          <p:nvPr/>
        </p:nvSpPr>
        <p:spPr>
          <a:xfrm>
            <a:off x="2814143" y="983300"/>
            <a:ext cx="1599813" cy="246221"/>
          </a:xfrm>
          <a:prstGeom prst="rect">
            <a:avLst/>
          </a:prstGeom>
          <a:noFill/>
        </p:spPr>
        <p:txBody>
          <a:bodyPr wrap="square" rtlCol="0">
            <a:spAutoFit/>
          </a:bodyPr>
          <a:lstStyle/>
          <a:p>
            <a:r>
              <a:rPr lang="zh-CN" altLang="en-US" sz="1000" dirty="0" smtClean="0">
                <a:latin typeface="黑体" pitchFamily="2" charset="-122"/>
                <a:ea typeface="黑体" pitchFamily="2" charset="-122"/>
              </a:rPr>
              <a:t>  单位：人民币亿元</a:t>
            </a:r>
            <a:endParaRPr lang="zh-CN" altLang="en-US" sz="1000" dirty="0">
              <a:latin typeface="黑体" pitchFamily="2" charset="-122"/>
              <a:ea typeface="黑体" pitchFamily="2" charset="-122"/>
            </a:endParaRPr>
          </a:p>
        </p:txBody>
      </p:sp>
      <p:sp>
        <p:nvSpPr>
          <p:cNvPr id="41" name="TextBox 40"/>
          <p:cNvSpPr txBox="1"/>
          <p:nvPr/>
        </p:nvSpPr>
        <p:spPr>
          <a:xfrm>
            <a:off x="3475484" y="705153"/>
            <a:ext cx="1787090" cy="307777"/>
          </a:xfrm>
          <a:prstGeom prst="rect">
            <a:avLst/>
          </a:prstGeom>
          <a:noFill/>
        </p:spPr>
        <p:txBody>
          <a:bodyPr wrap="square" rtlCol="0">
            <a:spAutoFit/>
          </a:bodyPr>
          <a:lstStyle/>
          <a:p>
            <a:r>
              <a:rPr lang="zh-CN" altLang="en-US" sz="1400" b="1" dirty="0" smtClean="0">
                <a:latin typeface="黑体" pitchFamily="2" charset="-122"/>
                <a:ea typeface="黑体" pitchFamily="2" charset="-122"/>
              </a:rPr>
              <a:t>同业资金来源余额</a:t>
            </a:r>
            <a:endParaRPr lang="zh-CN" altLang="en-US" sz="1400" b="1" dirty="0">
              <a:latin typeface="黑体" pitchFamily="2" charset="-122"/>
              <a:ea typeface="黑体" pitchFamily="2" charset="-122"/>
            </a:endParaRPr>
          </a:p>
        </p:txBody>
      </p:sp>
      <p:sp>
        <p:nvSpPr>
          <p:cNvPr id="42" name="TextBox 41"/>
          <p:cNvSpPr txBox="1"/>
          <p:nvPr/>
        </p:nvSpPr>
        <p:spPr>
          <a:xfrm>
            <a:off x="5802982" y="2760405"/>
            <a:ext cx="3283868" cy="307777"/>
          </a:xfrm>
          <a:prstGeom prst="rect">
            <a:avLst/>
          </a:prstGeom>
          <a:noFill/>
        </p:spPr>
        <p:txBody>
          <a:bodyPr wrap="square" rtlCol="0">
            <a:spAutoFit/>
          </a:bodyPr>
          <a:lstStyle/>
          <a:p>
            <a:pPr algn="ctr"/>
            <a:r>
              <a:rPr lang="zh-CN" altLang="en-US" sz="1400" b="1" dirty="0" smtClean="0">
                <a:latin typeface="黑体" pitchFamily="2" charset="-122"/>
                <a:ea typeface="黑体" pitchFamily="2" charset="-122"/>
              </a:rPr>
              <a:t>金融市场中间业务收入</a:t>
            </a:r>
            <a:endParaRPr lang="en-US" altLang="zh-CN" sz="1400" b="1" dirty="0" smtClean="0">
              <a:latin typeface="黑体" pitchFamily="2" charset="-122"/>
              <a:ea typeface="黑体" pitchFamily="2" charset="-122"/>
            </a:endParaRPr>
          </a:p>
        </p:txBody>
      </p:sp>
      <p:sp>
        <p:nvSpPr>
          <p:cNvPr id="43" name="TextBox 42"/>
          <p:cNvSpPr txBox="1"/>
          <p:nvPr/>
        </p:nvSpPr>
        <p:spPr>
          <a:xfrm>
            <a:off x="5871989" y="708140"/>
            <a:ext cx="2979862" cy="307777"/>
          </a:xfrm>
          <a:prstGeom prst="rect">
            <a:avLst/>
          </a:prstGeom>
          <a:noFill/>
        </p:spPr>
        <p:txBody>
          <a:bodyPr wrap="square" rtlCol="0">
            <a:spAutoFit/>
          </a:bodyPr>
          <a:lstStyle/>
          <a:p>
            <a:pPr algn="ctr"/>
            <a:r>
              <a:rPr lang="zh-CN" altLang="en-US" sz="1400" b="1" dirty="0" smtClean="0">
                <a:latin typeface="黑体" pitchFamily="2" charset="-122"/>
                <a:ea typeface="黑体" pitchFamily="2" charset="-122"/>
              </a:rPr>
              <a:t>同业存款结构</a:t>
            </a:r>
            <a:endParaRPr lang="en-US" altLang="zh-CN" sz="1400" b="1" dirty="0" smtClean="0">
              <a:latin typeface="黑体" pitchFamily="2" charset="-122"/>
              <a:ea typeface="黑体" pitchFamily="2" charset="-122"/>
            </a:endParaRPr>
          </a:p>
        </p:txBody>
      </p:sp>
      <p:graphicFrame>
        <p:nvGraphicFramePr>
          <p:cNvPr id="48" name="图表 47"/>
          <p:cNvGraphicFramePr/>
          <p:nvPr/>
        </p:nvGraphicFramePr>
        <p:xfrm>
          <a:off x="5772161" y="1164422"/>
          <a:ext cx="1609717" cy="13501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图表 48"/>
          <p:cNvGraphicFramePr/>
          <p:nvPr/>
        </p:nvGraphicFramePr>
        <p:xfrm>
          <a:off x="7247468" y="1012990"/>
          <a:ext cx="1896534" cy="1569873"/>
        </p:xfrm>
        <a:graphic>
          <a:graphicData uri="http://schemas.openxmlformats.org/drawingml/2006/chart">
            <c:chart xmlns:c="http://schemas.openxmlformats.org/drawingml/2006/chart" xmlns:r="http://schemas.openxmlformats.org/officeDocument/2006/relationships" r:id="rId4"/>
          </a:graphicData>
        </a:graphic>
      </p:graphicFrame>
      <p:sp>
        <p:nvSpPr>
          <p:cNvPr id="50" name="TextBox 49"/>
          <p:cNvSpPr txBox="1"/>
          <p:nvPr/>
        </p:nvSpPr>
        <p:spPr>
          <a:xfrm>
            <a:off x="6127845" y="2518173"/>
            <a:ext cx="1214651" cy="246221"/>
          </a:xfrm>
          <a:prstGeom prst="rect">
            <a:avLst/>
          </a:prstGeom>
          <a:solidFill>
            <a:schemeClr val="bg1"/>
          </a:solidFill>
        </p:spPr>
        <p:txBody>
          <a:bodyPr wrap="square" rtlCol="0">
            <a:spAutoFit/>
          </a:bodyPr>
          <a:lstStyle/>
          <a:p>
            <a:pPr>
              <a:buClr>
                <a:srgbClr val="4F81BD"/>
              </a:buClr>
              <a:buSzPct val="70000"/>
              <a:buFont typeface="Wingdings" pitchFamily="2" charset="2"/>
              <a:buChar char="n"/>
            </a:pPr>
            <a:r>
              <a:rPr lang="en-US" altLang="zh-CN" sz="1000" dirty="0" smtClean="0">
                <a:latin typeface="黑体" pitchFamily="2" charset="-122"/>
                <a:ea typeface="黑体" pitchFamily="2" charset="-122"/>
              </a:rPr>
              <a:t> </a:t>
            </a:r>
            <a:r>
              <a:rPr lang="zh-CN" altLang="en-US" sz="1000" dirty="0" smtClean="0">
                <a:latin typeface="黑体" pitchFamily="2" charset="-122"/>
                <a:ea typeface="黑体" pitchFamily="2" charset="-122"/>
              </a:rPr>
              <a:t>核心占比</a:t>
            </a:r>
            <a:r>
              <a:rPr lang="en-US" altLang="zh-CN" sz="1000" dirty="0" smtClean="0">
                <a:latin typeface="黑体" pitchFamily="2" charset="-122"/>
                <a:ea typeface="黑体" pitchFamily="2" charset="-122"/>
              </a:rPr>
              <a:t> </a:t>
            </a:r>
            <a:endParaRPr lang="zh-CN" altLang="en-US" sz="1000" dirty="0">
              <a:latin typeface="黑体" pitchFamily="2" charset="-122"/>
              <a:ea typeface="黑体" pitchFamily="2" charset="-122"/>
            </a:endParaRPr>
          </a:p>
        </p:txBody>
      </p:sp>
      <p:sp>
        <p:nvSpPr>
          <p:cNvPr id="51" name="TextBox 50"/>
          <p:cNvSpPr txBox="1"/>
          <p:nvPr/>
        </p:nvSpPr>
        <p:spPr>
          <a:xfrm>
            <a:off x="6948985" y="2509641"/>
            <a:ext cx="1214651" cy="246221"/>
          </a:xfrm>
          <a:prstGeom prst="rect">
            <a:avLst/>
          </a:prstGeom>
          <a:solidFill>
            <a:schemeClr val="bg1"/>
          </a:solidFill>
        </p:spPr>
        <p:txBody>
          <a:bodyPr wrap="square" rtlCol="0">
            <a:spAutoFit/>
          </a:bodyPr>
          <a:lstStyle/>
          <a:p>
            <a:pPr>
              <a:buClr>
                <a:srgbClr val="D26870"/>
              </a:buClr>
              <a:buSzPct val="70000"/>
              <a:buFont typeface="Wingdings" pitchFamily="2" charset="2"/>
              <a:buChar char="n"/>
            </a:pPr>
            <a:r>
              <a:rPr lang="en-US" altLang="zh-CN" sz="1000" dirty="0" smtClean="0">
                <a:latin typeface="黑体" pitchFamily="2" charset="-122"/>
                <a:ea typeface="黑体" pitchFamily="2" charset="-122"/>
              </a:rPr>
              <a:t> </a:t>
            </a:r>
            <a:r>
              <a:rPr lang="zh-CN" altLang="en-US" sz="1000" dirty="0" smtClean="0">
                <a:latin typeface="黑体" pitchFamily="2" charset="-122"/>
                <a:ea typeface="黑体" pitchFamily="2" charset="-122"/>
              </a:rPr>
              <a:t>一般性占比</a:t>
            </a:r>
            <a:r>
              <a:rPr lang="en-US" altLang="zh-CN" sz="1000" dirty="0" smtClean="0">
                <a:latin typeface="黑体" pitchFamily="2" charset="-122"/>
                <a:ea typeface="黑体" pitchFamily="2" charset="-122"/>
              </a:rPr>
              <a:t> </a:t>
            </a:r>
            <a:endParaRPr lang="zh-CN" altLang="en-US" sz="1000" dirty="0">
              <a:latin typeface="黑体" pitchFamily="2" charset="-122"/>
              <a:ea typeface="黑体" pitchFamily="2" charset="-122"/>
            </a:endParaRPr>
          </a:p>
        </p:txBody>
      </p:sp>
      <p:sp>
        <p:nvSpPr>
          <p:cNvPr id="52" name="TextBox 51"/>
          <p:cNvSpPr txBox="1"/>
          <p:nvPr/>
        </p:nvSpPr>
        <p:spPr>
          <a:xfrm>
            <a:off x="7929352" y="2518173"/>
            <a:ext cx="1214651" cy="246221"/>
          </a:xfrm>
          <a:prstGeom prst="rect">
            <a:avLst/>
          </a:prstGeom>
          <a:solidFill>
            <a:schemeClr val="bg1"/>
          </a:solidFill>
        </p:spPr>
        <p:txBody>
          <a:bodyPr wrap="square" rtlCol="0">
            <a:spAutoFit/>
          </a:bodyPr>
          <a:lstStyle/>
          <a:p>
            <a:pPr>
              <a:buClr>
                <a:srgbClr val="9780B2"/>
              </a:buClr>
              <a:buSzPct val="70000"/>
              <a:buFont typeface="Wingdings" pitchFamily="2" charset="2"/>
              <a:buChar char="n"/>
            </a:pPr>
            <a:r>
              <a:rPr lang="en-US" altLang="zh-CN" sz="1000" dirty="0" smtClean="0">
                <a:latin typeface="黑体" pitchFamily="2" charset="-122"/>
                <a:ea typeface="黑体" pitchFamily="2" charset="-122"/>
              </a:rPr>
              <a:t> </a:t>
            </a:r>
            <a:r>
              <a:rPr lang="zh-CN" altLang="en-US" sz="1000" dirty="0" smtClean="0">
                <a:latin typeface="黑体" pitchFamily="2" charset="-122"/>
                <a:ea typeface="黑体" pitchFamily="2" charset="-122"/>
              </a:rPr>
              <a:t>交易性占比</a:t>
            </a:r>
            <a:r>
              <a:rPr lang="en-US" altLang="zh-CN" sz="1000" dirty="0" smtClean="0">
                <a:latin typeface="黑体" pitchFamily="2" charset="-122"/>
                <a:ea typeface="黑体" pitchFamily="2" charset="-122"/>
              </a:rPr>
              <a:t> </a:t>
            </a:r>
            <a:endParaRPr lang="zh-CN" altLang="en-US" sz="1000" dirty="0">
              <a:latin typeface="黑体" pitchFamily="2" charset="-122"/>
              <a:ea typeface="黑体" pitchFamily="2" charset="-122"/>
            </a:endParaRPr>
          </a:p>
        </p:txBody>
      </p:sp>
      <p:cxnSp>
        <p:nvCxnSpPr>
          <p:cNvPr id="53" name="直接连接符 52"/>
          <p:cNvCxnSpPr/>
          <p:nvPr/>
        </p:nvCxnSpPr>
        <p:spPr>
          <a:xfrm flipV="1">
            <a:off x="6591721" y="1253067"/>
            <a:ext cx="1615301" cy="133608"/>
          </a:xfrm>
          <a:prstGeom prst="line">
            <a:avLst/>
          </a:prstGeom>
        </p:spPr>
        <p:style>
          <a:lnRef idx="1">
            <a:schemeClr val="dk1"/>
          </a:lnRef>
          <a:fillRef idx="0">
            <a:schemeClr val="dk1"/>
          </a:fillRef>
          <a:effectRef idx="0">
            <a:schemeClr val="dk1"/>
          </a:effectRef>
          <a:fontRef idx="minor">
            <a:schemeClr val="tx1"/>
          </a:fontRef>
        </p:style>
      </p:cxnSp>
      <p:cxnSp>
        <p:nvCxnSpPr>
          <p:cNvPr id="54" name="直接连接符 53"/>
          <p:cNvCxnSpPr/>
          <p:nvPr/>
        </p:nvCxnSpPr>
        <p:spPr>
          <a:xfrm>
            <a:off x="6569075" y="2292350"/>
            <a:ext cx="1666875" cy="60325"/>
          </a:xfrm>
          <a:prstGeom prst="line">
            <a:avLst/>
          </a:prstGeom>
        </p:spPr>
        <p:style>
          <a:lnRef idx="1">
            <a:schemeClr val="dk1"/>
          </a:lnRef>
          <a:fillRef idx="0">
            <a:schemeClr val="dk1"/>
          </a:fillRef>
          <a:effectRef idx="0">
            <a:schemeClr val="dk1"/>
          </a:effectRef>
          <a:fontRef idx="minor">
            <a:schemeClr val="tx1"/>
          </a:fontRef>
        </p:style>
      </p:cxnSp>
      <p:graphicFrame>
        <p:nvGraphicFramePr>
          <p:cNvPr id="55" name="图表 54"/>
          <p:cNvGraphicFramePr/>
          <p:nvPr/>
        </p:nvGraphicFramePr>
        <p:xfrm>
          <a:off x="2843808" y="3055268"/>
          <a:ext cx="3143272" cy="20882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6" name="图表 55"/>
          <p:cNvGraphicFramePr/>
          <p:nvPr/>
        </p:nvGraphicFramePr>
        <p:xfrm>
          <a:off x="6073977" y="3190527"/>
          <a:ext cx="2952328" cy="1676005"/>
        </p:xfrm>
        <a:graphic>
          <a:graphicData uri="http://schemas.openxmlformats.org/drawingml/2006/chart">
            <c:chart xmlns:c="http://schemas.openxmlformats.org/drawingml/2006/chart" xmlns:r="http://schemas.openxmlformats.org/officeDocument/2006/relationships" r:id="rId6"/>
          </a:graphicData>
        </a:graphic>
      </p:graphicFrame>
      <p:sp>
        <p:nvSpPr>
          <p:cNvPr id="57" name="TextBox 56"/>
          <p:cNvSpPr txBox="1"/>
          <p:nvPr/>
        </p:nvSpPr>
        <p:spPr>
          <a:xfrm>
            <a:off x="6084168" y="3075807"/>
            <a:ext cx="1355432"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1000" dirty="0" smtClean="0">
                <a:latin typeface="黑体" pitchFamily="2" charset="-122"/>
                <a:ea typeface="黑体" pitchFamily="2" charset="-122"/>
              </a:rPr>
              <a:t>单位：人民币亿元</a:t>
            </a:r>
            <a:endParaRPr lang="zh-CN" altLang="en-US" sz="1000" dirty="0">
              <a:latin typeface="黑体" pitchFamily="2" charset="-122"/>
              <a:ea typeface="黑体" pitchFamily="2" charset="-122"/>
            </a:endParaRPr>
          </a:p>
        </p:txBody>
      </p:sp>
      <p:sp>
        <p:nvSpPr>
          <p:cNvPr id="23" name="矩形 22"/>
          <p:cNvSpPr/>
          <p:nvPr/>
        </p:nvSpPr>
        <p:spPr>
          <a:xfrm>
            <a:off x="238125" y="699542"/>
            <a:ext cx="2476500" cy="432048"/>
          </a:xfrm>
          <a:prstGeom prst="rect">
            <a:avLst/>
          </a:prstGeom>
          <a:solidFill>
            <a:srgbClr val="4F81BD"/>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611560" y="699542"/>
            <a:ext cx="1872208" cy="400110"/>
          </a:xfrm>
          <a:prstGeom prst="rect">
            <a:avLst/>
          </a:prstGeom>
          <a:noFill/>
        </p:spPr>
        <p:txBody>
          <a:bodyPr wrap="square" rtlCol="0">
            <a:spAutoFit/>
          </a:bodyPr>
          <a:lstStyle/>
          <a:p>
            <a:r>
              <a:rPr lang="zh-CN" altLang="en-US" sz="2000" b="1" dirty="0" smtClean="0">
                <a:solidFill>
                  <a:schemeClr val="bg1"/>
                </a:solidFill>
                <a:latin typeface="黑体" pitchFamily="2" charset="-122"/>
                <a:ea typeface="黑体" pitchFamily="2" charset="-122"/>
              </a:rPr>
              <a:t>金融市场条线</a:t>
            </a:r>
            <a:endParaRPr lang="zh-CN" altLang="en-US" sz="2000" b="1" dirty="0">
              <a:solidFill>
                <a:schemeClr val="bg1"/>
              </a:solidFill>
              <a:latin typeface="黑体" pitchFamily="2" charset="-122"/>
              <a:ea typeface="黑体" pitchFamily="2" charset="-122"/>
            </a:endParaRPr>
          </a:p>
        </p:txBody>
      </p:sp>
      <p:sp>
        <p:nvSpPr>
          <p:cNvPr id="25" name="TextBox 24"/>
          <p:cNvSpPr txBox="1"/>
          <p:nvPr/>
        </p:nvSpPr>
        <p:spPr>
          <a:xfrm>
            <a:off x="251520" y="1117600"/>
            <a:ext cx="2448272" cy="3780325"/>
          </a:xfrm>
          <a:prstGeom prst="rect">
            <a:avLst/>
          </a:prstGeom>
          <a:solidFill>
            <a:schemeClr val="tx2">
              <a:lumMod val="20000"/>
              <a:lumOff val="80000"/>
            </a:schemeClr>
          </a:solidFill>
        </p:spPr>
        <p:txBody>
          <a:bodyPr wrap="square" rtlCol="0">
            <a:spAutoFit/>
          </a:bodyPr>
          <a:lstStyle/>
          <a:p>
            <a:pPr marL="180975" indent="-180975" algn="just">
              <a:lnSpc>
                <a:spcPts val="2000"/>
              </a:lnSpc>
              <a:buFont typeface="Wingdings" pitchFamily="2" charset="2"/>
              <a:buChar char="p"/>
            </a:pPr>
            <a:r>
              <a:rPr lang="zh-CN" altLang="en-US" sz="1200" dirty="0" smtClean="0">
                <a:solidFill>
                  <a:srgbClr val="333333"/>
                </a:solidFill>
                <a:latin typeface="黑体" pitchFamily="2" charset="-122"/>
                <a:ea typeface="黑体" pitchFamily="2" charset="-122"/>
              </a:rPr>
              <a:t>设立金融市场总部，发挥传统优势，整合全行金融市场资源，提高“内部生产力”</a:t>
            </a:r>
          </a:p>
          <a:p>
            <a:pPr marL="180975" indent="-180975" algn="just">
              <a:lnSpc>
                <a:spcPts val="2000"/>
              </a:lnSpc>
              <a:buFont typeface="Wingdings" pitchFamily="2" charset="2"/>
              <a:buChar char="p"/>
            </a:pPr>
            <a:r>
              <a:rPr lang="zh-CN" altLang="en-US" sz="1200" dirty="0" smtClean="0">
                <a:solidFill>
                  <a:srgbClr val="333333"/>
                </a:solidFill>
                <a:latin typeface="黑体" pitchFamily="2" charset="-122"/>
                <a:ea typeface="黑体" pitchFamily="2" charset="-122"/>
              </a:rPr>
              <a:t>同业资产负债规模保持稳定增长；同业存款结构进一步优化，交易性存款占比显著下降</a:t>
            </a:r>
          </a:p>
          <a:p>
            <a:pPr marL="180975" indent="-180975" algn="just">
              <a:lnSpc>
                <a:spcPts val="2000"/>
              </a:lnSpc>
              <a:buFont typeface="Wingdings" pitchFamily="2" charset="2"/>
              <a:buChar char="p"/>
            </a:pPr>
            <a:r>
              <a:rPr lang="zh-CN" altLang="en-US" sz="1200" dirty="0" smtClean="0">
                <a:solidFill>
                  <a:srgbClr val="333333"/>
                </a:solidFill>
                <a:latin typeface="黑体" pitchFamily="2" charset="-122"/>
                <a:ea typeface="黑体" pitchFamily="2" charset="-122"/>
              </a:rPr>
              <a:t>银银平台规模效益日益显现，发展空间进一步打开，债券投资、资金交易、经纪业务稳健发展，对全行的服务支持进一步加强</a:t>
            </a:r>
          </a:p>
          <a:p>
            <a:pPr marL="180975" indent="-180975" algn="just">
              <a:lnSpc>
                <a:spcPts val="2000"/>
              </a:lnSpc>
              <a:buFont typeface="Wingdings" pitchFamily="2" charset="2"/>
              <a:buChar char="p"/>
            </a:pPr>
            <a:r>
              <a:rPr lang="zh-CN" altLang="en-US" sz="1200" dirty="0" smtClean="0">
                <a:solidFill>
                  <a:srgbClr val="333333"/>
                </a:solidFill>
                <a:latin typeface="黑体" pitchFamily="2" charset="-122"/>
                <a:ea typeface="黑体" pitchFamily="2" charset="-122"/>
              </a:rPr>
              <a:t>发挥集团平台优势，推进综合化经营，加强与子公司兴业信托和兴业基金的战略协同</a:t>
            </a:r>
            <a:endParaRPr lang="en-US" altLang="zh-CN" sz="1200" dirty="0" smtClean="0">
              <a:solidFill>
                <a:srgbClr val="333333"/>
              </a:solidFill>
              <a:latin typeface="黑体" pitchFamily="2" charset="-122"/>
              <a:ea typeface="黑体" pitchFamily="2" charset="-122"/>
            </a:endParaRPr>
          </a:p>
        </p:txBody>
      </p:sp>
      <p:sp>
        <p:nvSpPr>
          <p:cNvPr id="27" name="TextBox 26"/>
          <p:cNvSpPr txBox="1"/>
          <p:nvPr/>
        </p:nvSpPr>
        <p:spPr>
          <a:xfrm>
            <a:off x="6096000" y="993422"/>
            <a:ext cx="1004711" cy="276999"/>
          </a:xfrm>
          <a:prstGeom prst="rect">
            <a:avLst/>
          </a:prstGeom>
          <a:noFill/>
        </p:spPr>
        <p:txBody>
          <a:bodyPr wrap="square" rtlCol="0">
            <a:spAutoFit/>
          </a:bodyPr>
          <a:lstStyle/>
          <a:p>
            <a:r>
              <a:rPr lang="en-US" altLang="zh-CN" sz="1200" b="1" dirty="0" smtClean="0">
                <a:latin typeface="黑体" pitchFamily="2" charset="-122"/>
                <a:ea typeface="黑体" pitchFamily="2" charset="-122"/>
              </a:rPr>
              <a:t>2013</a:t>
            </a:r>
            <a:r>
              <a:rPr lang="zh-CN" altLang="en-US" sz="1200" b="1" dirty="0" smtClean="0">
                <a:latin typeface="黑体" pitchFamily="2" charset="-122"/>
                <a:ea typeface="黑体" pitchFamily="2" charset="-122"/>
              </a:rPr>
              <a:t>年末</a:t>
            </a:r>
          </a:p>
        </p:txBody>
      </p:sp>
      <p:sp>
        <p:nvSpPr>
          <p:cNvPr id="33" name="TextBox 32"/>
          <p:cNvSpPr txBox="1"/>
          <p:nvPr/>
        </p:nvSpPr>
        <p:spPr>
          <a:xfrm>
            <a:off x="7699022" y="970844"/>
            <a:ext cx="1196622" cy="276999"/>
          </a:xfrm>
          <a:prstGeom prst="rect">
            <a:avLst/>
          </a:prstGeom>
          <a:noFill/>
        </p:spPr>
        <p:txBody>
          <a:bodyPr wrap="square" rtlCol="0">
            <a:spAutoFit/>
          </a:bodyPr>
          <a:lstStyle/>
          <a:p>
            <a:r>
              <a:rPr lang="en-US" altLang="zh-CN" sz="1200" b="1" smtClean="0">
                <a:latin typeface="黑体" pitchFamily="2" charset="-122"/>
                <a:ea typeface="黑体" pitchFamily="2" charset="-122"/>
              </a:rPr>
              <a:t>2014</a:t>
            </a:r>
            <a:r>
              <a:rPr lang="zh-CN" altLang="en-US" sz="1200" b="1" dirty="0" smtClean="0">
                <a:latin typeface="黑体" pitchFamily="2" charset="-122"/>
                <a:ea typeface="黑体" pitchFamily="2" charset="-122"/>
              </a:rPr>
              <a:t>年半年末</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9" name="TextBox 12"/>
          <p:cNvSpPr txBox="1">
            <a:spLocks noChangeArrowheads="1"/>
          </p:cNvSpPr>
          <p:nvPr/>
        </p:nvSpPr>
        <p:spPr bwMode="auto">
          <a:xfrm>
            <a:off x="251519" y="816437"/>
            <a:ext cx="6094689" cy="16158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266700" indent="-266700" algn="just">
              <a:lnSpc>
                <a:spcPct val="150000"/>
              </a:lnSpc>
              <a:spcBef>
                <a:spcPts val="600"/>
              </a:spcBef>
              <a:buClr>
                <a:schemeClr val="tx2"/>
              </a:buClr>
              <a:buFont typeface="Wingdings" panose="05000000000000000000" pitchFamily="2" charset="2"/>
              <a:buChar char="p"/>
            </a:pPr>
            <a:r>
              <a:rPr lang="zh-CN" altLang="en-US" sz="1400" dirty="0" smtClean="0">
                <a:latin typeface="黑体" pitchFamily="49" charset="-122"/>
                <a:ea typeface="黑体" pitchFamily="49" charset="-122"/>
              </a:rPr>
              <a:t>子公司</a:t>
            </a:r>
            <a:r>
              <a:rPr lang="zh-CN" altLang="en-US" sz="1400" dirty="0">
                <a:latin typeface="黑体" pitchFamily="49" charset="-122"/>
                <a:ea typeface="黑体" pitchFamily="49" charset="-122"/>
              </a:rPr>
              <a:t>盈利能力稳步提升</a:t>
            </a:r>
            <a:r>
              <a:rPr lang="zh-CN" altLang="en-US" sz="1400" dirty="0" smtClean="0">
                <a:latin typeface="黑体" pitchFamily="49" charset="-122"/>
                <a:ea typeface="黑体" pitchFamily="49" charset="-122"/>
              </a:rPr>
              <a:t>，贡献净利润同比增长</a:t>
            </a:r>
            <a:r>
              <a:rPr lang="en-US" altLang="zh-CN" sz="1400" dirty="0" smtClean="0">
                <a:latin typeface="黑体" pitchFamily="49" charset="-122"/>
                <a:ea typeface="黑体" pitchFamily="49" charset="-122"/>
              </a:rPr>
              <a:t>25%</a:t>
            </a:r>
            <a:endParaRPr lang="en-US" altLang="zh-CN" sz="1400" dirty="0">
              <a:latin typeface="黑体" pitchFamily="49" charset="-122"/>
              <a:ea typeface="黑体" pitchFamily="49" charset="-122"/>
            </a:endParaRPr>
          </a:p>
          <a:p>
            <a:pPr marL="266700" indent="-266700" algn="just">
              <a:lnSpc>
                <a:spcPct val="150000"/>
              </a:lnSpc>
              <a:spcBef>
                <a:spcPts val="600"/>
              </a:spcBef>
              <a:buClr>
                <a:schemeClr val="tx2"/>
              </a:buClr>
              <a:buFont typeface="Wingdings" panose="05000000000000000000" pitchFamily="2" charset="2"/>
              <a:buChar char="p"/>
            </a:pPr>
            <a:r>
              <a:rPr lang="zh-CN" altLang="en-US" sz="1400" dirty="0">
                <a:latin typeface="黑体" pitchFamily="49" charset="-122"/>
                <a:ea typeface="黑体" pitchFamily="49" charset="-122"/>
              </a:rPr>
              <a:t>兴业信托受托资产</a:t>
            </a:r>
            <a:r>
              <a:rPr lang="zh-CN" altLang="en-US" sz="1400" dirty="0" smtClean="0">
                <a:latin typeface="黑体" pitchFamily="49" charset="-122"/>
                <a:ea typeface="黑体" pitchFamily="49" charset="-122"/>
              </a:rPr>
              <a:t>规模保持</a:t>
            </a:r>
            <a:r>
              <a:rPr lang="en-US" altLang="zh-CN" sz="1400" dirty="0" smtClean="0">
                <a:latin typeface="黑体" pitchFamily="49" charset="-122"/>
                <a:ea typeface="黑体" pitchFamily="49" charset="-122"/>
              </a:rPr>
              <a:t>5,000</a:t>
            </a:r>
            <a:r>
              <a:rPr lang="zh-CN" altLang="en-US" sz="1400" dirty="0" smtClean="0">
                <a:latin typeface="黑体" pitchFamily="49" charset="-122"/>
                <a:ea typeface="黑体" pitchFamily="49" charset="-122"/>
              </a:rPr>
              <a:t>亿</a:t>
            </a:r>
            <a:r>
              <a:rPr lang="zh-CN" altLang="en-US" sz="1400" dirty="0">
                <a:latin typeface="黑体" pitchFamily="49" charset="-122"/>
                <a:ea typeface="黑体" pitchFamily="49" charset="-122"/>
              </a:rPr>
              <a:t>以上</a:t>
            </a:r>
            <a:r>
              <a:rPr lang="zh-CN" altLang="en-US" sz="1400" dirty="0" smtClean="0">
                <a:latin typeface="黑体" pitchFamily="49" charset="-122"/>
                <a:ea typeface="黑体" pitchFamily="49" charset="-122"/>
              </a:rPr>
              <a:t>，盈利同比增长</a:t>
            </a:r>
            <a:r>
              <a:rPr lang="en-US" altLang="zh-CN" sz="1400" dirty="0" smtClean="0">
                <a:latin typeface="黑体" pitchFamily="49" charset="-122"/>
                <a:ea typeface="黑体" pitchFamily="49" charset="-122"/>
              </a:rPr>
              <a:t>9%</a:t>
            </a:r>
          </a:p>
          <a:p>
            <a:pPr marL="266700" indent="-266700" algn="just">
              <a:lnSpc>
                <a:spcPct val="150000"/>
              </a:lnSpc>
              <a:spcBef>
                <a:spcPts val="600"/>
              </a:spcBef>
              <a:buClr>
                <a:schemeClr val="tx2"/>
              </a:buClr>
              <a:buFont typeface="Wingdings" panose="05000000000000000000" pitchFamily="2" charset="2"/>
              <a:buChar char="p"/>
            </a:pPr>
            <a:r>
              <a:rPr lang="zh-CN" altLang="en-US" sz="1400" dirty="0" smtClean="0">
                <a:latin typeface="黑体" pitchFamily="49" charset="-122"/>
                <a:ea typeface="黑体" pitchFamily="49" charset="-122"/>
              </a:rPr>
              <a:t>兴</a:t>
            </a:r>
            <a:r>
              <a:rPr lang="zh-CN" altLang="en-US" sz="1400" dirty="0">
                <a:latin typeface="黑体" pitchFamily="49" charset="-122"/>
                <a:ea typeface="黑体" pitchFamily="49" charset="-122"/>
              </a:rPr>
              <a:t>业租赁融资租赁资产</a:t>
            </a:r>
            <a:r>
              <a:rPr lang="zh-CN" altLang="en-US" sz="1400" dirty="0" smtClean="0">
                <a:latin typeface="黑体" pitchFamily="49" charset="-122"/>
                <a:ea typeface="黑体" pitchFamily="49" charset="-122"/>
              </a:rPr>
              <a:t>余额</a:t>
            </a:r>
            <a:r>
              <a:rPr lang="en-US" altLang="zh-CN" sz="1400" dirty="0" smtClean="0">
                <a:latin typeface="黑体" pitchFamily="49" charset="-122"/>
                <a:ea typeface="黑体" pitchFamily="49" charset="-122"/>
              </a:rPr>
              <a:t>610</a:t>
            </a:r>
            <a:r>
              <a:rPr lang="zh-CN" altLang="en-US" sz="1400" dirty="0" smtClean="0">
                <a:latin typeface="黑体" pitchFamily="49" charset="-122"/>
                <a:ea typeface="黑体" pitchFamily="49" charset="-122"/>
              </a:rPr>
              <a:t>亿</a:t>
            </a:r>
            <a:r>
              <a:rPr lang="zh-CN" altLang="en-US" sz="1400" dirty="0">
                <a:latin typeface="黑体" pitchFamily="49" charset="-122"/>
                <a:ea typeface="黑体" pitchFamily="49" charset="-122"/>
              </a:rPr>
              <a:t>元</a:t>
            </a:r>
            <a:r>
              <a:rPr lang="zh-CN" altLang="en-US" sz="1400" dirty="0" smtClean="0">
                <a:latin typeface="黑体" pitchFamily="49" charset="-122"/>
                <a:ea typeface="黑体" pitchFamily="49" charset="-122"/>
              </a:rPr>
              <a:t>，盈利同比增长</a:t>
            </a:r>
            <a:r>
              <a:rPr lang="en-US" altLang="zh-CN" sz="1400" dirty="0" smtClean="0">
                <a:latin typeface="黑体" pitchFamily="49" charset="-122"/>
                <a:ea typeface="黑体" pitchFamily="49" charset="-122"/>
              </a:rPr>
              <a:t>30% </a:t>
            </a:r>
            <a:endParaRPr lang="en-US" altLang="zh-CN" sz="1400" dirty="0">
              <a:latin typeface="黑体" pitchFamily="49" charset="-122"/>
              <a:ea typeface="黑体" pitchFamily="49" charset="-122"/>
            </a:endParaRPr>
          </a:p>
          <a:p>
            <a:pPr marL="266700" indent="-266700" algn="just">
              <a:lnSpc>
                <a:spcPct val="150000"/>
              </a:lnSpc>
              <a:spcBef>
                <a:spcPts val="600"/>
              </a:spcBef>
              <a:buClr>
                <a:schemeClr val="tx2"/>
              </a:buClr>
              <a:buFont typeface="Wingdings" panose="05000000000000000000" pitchFamily="2" charset="2"/>
              <a:buChar char="p"/>
            </a:pPr>
            <a:r>
              <a:rPr lang="zh-CN" altLang="en-US" sz="1400" dirty="0" smtClean="0">
                <a:latin typeface="黑体" pitchFamily="49" charset="-122"/>
                <a:ea typeface="黑体" pitchFamily="49" charset="-122"/>
              </a:rPr>
              <a:t>兴</a:t>
            </a:r>
            <a:r>
              <a:rPr lang="zh-CN" altLang="en-US" sz="1400" dirty="0">
                <a:latin typeface="黑体" pitchFamily="49" charset="-122"/>
                <a:ea typeface="黑体" pitchFamily="49" charset="-122"/>
              </a:rPr>
              <a:t>业</a:t>
            </a:r>
            <a:r>
              <a:rPr lang="zh-CN" altLang="en-US" sz="1400" dirty="0" smtClean="0">
                <a:latin typeface="黑体" pitchFamily="49" charset="-122"/>
                <a:ea typeface="黑体" pitchFamily="49" charset="-122"/>
              </a:rPr>
              <a:t>基金资产管理规模达</a:t>
            </a:r>
            <a:r>
              <a:rPr lang="en-US" altLang="zh-CN" sz="1400" dirty="0" smtClean="0">
                <a:latin typeface="黑体" pitchFamily="49" charset="-122"/>
                <a:ea typeface="黑体" pitchFamily="49" charset="-122"/>
              </a:rPr>
              <a:t>549</a:t>
            </a:r>
            <a:r>
              <a:rPr lang="zh-CN" altLang="en-US" sz="1400" dirty="0" smtClean="0">
                <a:latin typeface="黑体" pitchFamily="49" charset="-122"/>
                <a:ea typeface="黑体" pitchFamily="49" charset="-122"/>
              </a:rPr>
              <a:t>亿元，盈利</a:t>
            </a:r>
            <a:r>
              <a:rPr lang="en-US" altLang="zh-CN" sz="1400" dirty="0" smtClean="0">
                <a:latin typeface="黑体" pitchFamily="49" charset="-122"/>
                <a:ea typeface="黑体" pitchFamily="49" charset="-122"/>
              </a:rPr>
              <a:t>0.4</a:t>
            </a:r>
            <a:r>
              <a:rPr lang="zh-CN" altLang="en-US" sz="1400" dirty="0" smtClean="0">
                <a:latin typeface="黑体" pitchFamily="49" charset="-122"/>
                <a:ea typeface="黑体" pitchFamily="49" charset="-122"/>
              </a:rPr>
              <a:t>亿元</a:t>
            </a:r>
            <a:endParaRPr lang="zh-CN" altLang="en-US" sz="1400" dirty="0">
              <a:latin typeface="黑体" pitchFamily="49" charset="-122"/>
              <a:ea typeface="黑体" pitchFamily="49" charset="-122"/>
            </a:endParaRPr>
          </a:p>
        </p:txBody>
      </p:sp>
      <p:sp>
        <p:nvSpPr>
          <p:cNvPr id="24578" name="TextBox 1"/>
          <p:cNvSpPr txBox="1">
            <a:spLocks noChangeArrowheads="1"/>
          </p:cNvSpPr>
          <p:nvPr/>
        </p:nvSpPr>
        <p:spPr bwMode="auto">
          <a:xfrm>
            <a:off x="285750" y="133576"/>
            <a:ext cx="6643688"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zh-CN"/>
            </a:defPPr>
            <a:lvl1pPr algn="l">
              <a:defRPr sz="2000" b="1">
                <a:solidFill>
                  <a:schemeClr val="tx1"/>
                </a:solidFill>
                <a:latin typeface="黑体" panose="02010609060101010101" pitchFamily="49" charset="-122"/>
                <a:ea typeface="黑体" panose="02010609060101010101" pitchFamily="49" charset="-122"/>
              </a:defRPr>
            </a:lvl1pPr>
            <a:lvl2pPr marL="742950" indent="-285750" algn="l">
              <a:defRPr>
                <a:solidFill>
                  <a:schemeClr val="tx1"/>
                </a:solidFill>
              </a:defRPr>
            </a:lvl2pPr>
            <a:lvl3pPr marL="1143000" indent="-228600" algn="l">
              <a:defRPr>
                <a:solidFill>
                  <a:schemeClr val="tx1"/>
                </a:solidFill>
              </a:defRPr>
            </a:lvl3pPr>
            <a:lvl4pPr marL="1600200" indent="-228600" algn="l">
              <a:defRPr>
                <a:solidFill>
                  <a:schemeClr val="tx1"/>
                </a:solidFill>
              </a:defRPr>
            </a:lvl4pPr>
            <a:lvl5pPr marL="2057400" indent="-228600" algn="l">
              <a:defRPr>
                <a:solidFill>
                  <a:schemeClr val="tx1"/>
                </a:solidFill>
              </a:defRPr>
            </a:lvl5pPr>
            <a:lvl6pPr marL="2514600" indent="-228600" fontAlgn="base">
              <a:spcBef>
                <a:spcPct val="0"/>
              </a:spcBef>
              <a:spcAft>
                <a:spcPct val="0"/>
              </a:spcAft>
              <a:defRPr>
                <a:solidFill>
                  <a:schemeClr val="tx1"/>
                </a:solidFill>
              </a:defRPr>
            </a:lvl6pPr>
            <a:lvl7pPr marL="2971800" indent="-228600" fontAlgn="base">
              <a:spcBef>
                <a:spcPct val="0"/>
              </a:spcBef>
              <a:spcAft>
                <a:spcPct val="0"/>
              </a:spcAft>
              <a:defRPr>
                <a:solidFill>
                  <a:schemeClr val="tx1"/>
                </a:solidFill>
              </a:defRPr>
            </a:lvl7pPr>
            <a:lvl8pPr marL="3429000" indent="-228600" fontAlgn="base">
              <a:spcBef>
                <a:spcPct val="0"/>
              </a:spcBef>
              <a:spcAft>
                <a:spcPct val="0"/>
              </a:spcAft>
              <a:defRPr>
                <a:solidFill>
                  <a:schemeClr val="tx1"/>
                </a:solidFill>
              </a:defRPr>
            </a:lvl8pPr>
            <a:lvl9pPr marL="3886200" indent="-228600" fontAlgn="base">
              <a:spcBef>
                <a:spcPct val="0"/>
              </a:spcBef>
              <a:spcAft>
                <a:spcPct val="0"/>
              </a:spcAft>
              <a:defRPr>
                <a:solidFill>
                  <a:schemeClr val="tx1"/>
                </a:solidFill>
              </a:defRPr>
            </a:lvl9pPr>
          </a:lstStyle>
          <a:p>
            <a:r>
              <a:rPr lang="zh-CN" altLang="en-US" dirty="0"/>
              <a:t>集团化</a:t>
            </a:r>
            <a:r>
              <a:rPr lang="zh-CN" altLang="en-US" dirty="0" smtClean="0"/>
              <a:t>经营成效显著</a:t>
            </a:r>
            <a:endParaRPr lang="zh-CN" altLang="en-US" dirty="0"/>
          </a:p>
        </p:txBody>
      </p:sp>
      <p:graphicFrame>
        <p:nvGraphicFramePr>
          <p:cNvPr id="46" name="图示 45"/>
          <p:cNvGraphicFramePr/>
          <p:nvPr>
            <p:extLst>
              <p:ext uri="{D42A27DB-BD31-4B8C-83A1-F6EECF244321}">
                <p14:modId xmlns:p14="http://schemas.microsoft.com/office/powerpoint/2010/main" xmlns="" val="2579943282"/>
              </p:ext>
            </p:extLst>
          </p:nvPr>
        </p:nvGraphicFramePr>
        <p:xfrm>
          <a:off x="5395865" y="810412"/>
          <a:ext cx="3530852" cy="1769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Box 48"/>
          <p:cNvSpPr txBox="1">
            <a:spLocks noChangeArrowheads="1"/>
          </p:cNvSpPr>
          <p:nvPr/>
        </p:nvSpPr>
        <p:spPr bwMode="auto">
          <a:xfrm>
            <a:off x="6066954" y="3126090"/>
            <a:ext cx="1286551"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a:latin typeface="黑体" panose="02010609060101010101" pitchFamily="49" charset="-122"/>
                <a:ea typeface="黑体" panose="02010609060101010101" pitchFamily="49" charset="-122"/>
              </a:rPr>
              <a:t>单位：人民币亿元</a:t>
            </a:r>
          </a:p>
        </p:txBody>
      </p:sp>
      <p:sp>
        <p:nvSpPr>
          <p:cNvPr id="28" name="TextBox 8"/>
          <p:cNvSpPr txBox="1">
            <a:spLocks noChangeArrowheads="1"/>
          </p:cNvSpPr>
          <p:nvPr/>
        </p:nvSpPr>
        <p:spPr bwMode="auto">
          <a:xfrm>
            <a:off x="2898179" y="3113435"/>
            <a:ext cx="1428750"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a:latin typeface="黑体" panose="02010609060101010101" pitchFamily="49" charset="-122"/>
                <a:ea typeface="黑体" panose="02010609060101010101" pitchFamily="49" charset="-122"/>
              </a:rPr>
              <a:t>单位：人民币亿元</a:t>
            </a:r>
          </a:p>
        </p:txBody>
      </p:sp>
      <p:sp>
        <p:nvSpPr>
          <p:cNvPr id="29" name="TextBox 10"/>
          <p:cNvSpPr txBox="1">
            <a:spLocks noChangeArrowheads="1"/>
          </p:cNvSpPr>
          <p:nvPr/>
        </p:nvSpPr>
        <p:spPr bwMode="auto">
          <a:xfrm>
            <a:off x="254173" y="3111812"/>
            <a:ext cx="1428750"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a:latin typeface="黑体" panose="02010609060101010101" pitchFamily="49" charset="-122"/>
                <a:ea typeface="黑体" panose="02010609060101010101" pitchFamily="49" charset="-122"/>
              </a:rPr>
              <a:t>单位：人民币亿元</a:t>
            </a:r>
          </a:p>
        </p:txBody>
      </p:sp>
      <p:sp>
        <p:nvSpPr>
          <p:cNvPr id="31" name="矩形 30"/>
          <p:cNvSpPr/>
          <p:nvPr/>
        </p:nvSpPr>
        <p:spPr>
          <a:xfrm>
            <a:off x="3053430" y="2782990"/>
            <a:ext cx="2700000" cy="270000"/>
          </a:xfrm>
          <a:prstGeom prst="rect">
            <a:avLst/>
          </a:prstGeom>
          <a:noFill/>
          <a:ln>
            <a:noFill/>
          </a:ln>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b="1" dirty="0">
                <a:solidFill>
                  <a:schemeClr val="tx1"/>
                </a:solidFill>
                <a:latin typeface="黑体" panose="02010609060101010101" pitchFamily="49" charset="-122"/>
                <a:ea typeface="黑体" panose="02010609060101010101" pitchFamily="49" charset="-122"/>
              </a:rPr>
              <a:t>兴业租赁融资租赁</a:t>
            </a:r>
            <a:r>
              <a:rPr lang="zh-CN" altLang="en-US" sz="1600" b="1" dirty="0" smtClean="0">
                <a:solidFill>
                  <a:schemeClr val="tx1"/>
                </a:solidFill>
                <a:latin typeface="黑体" panose="02010609060101010101" pitchFamily="49" charset="-122"/>
                <a:ea typeface="黑体" panose="02010609060101010101" pitchFamily="49" charset="-122"/>
              </a:rPr>
              <a:t>资产规模</a:t>
            </a:r>
            <a:endParaRPr lang="zh-CN" altLang="en-US" sz="1600" b="1" dirty="0">
              <a:solidFill>
                <a:schemeClr val="tx1"/>
              </a:solidFill>
              <a:latin typeface="黑体" panose="02010609060101010101" pitchFamily="49" charset="-122"/>
              <a:ea typeface="黑体" panose="02010609060101010101" pitchFamily="49" charset="-122"/>
            </a:endParaRPr>
          </a:p>
        </p:txBody>
      </p:sp>
      <p:sp>
        <p:nvSpPr>
          <p:cNvPr id="32" name="矩形 31"/>
          <p:cNvSpPr/>
          <p:nvPr/>
        </p:nvSpPr>
        <p:spPr>
          <a:xfrm>
            <a:off x="478832" y="2771701"/>
            <a:ext cx="2448272" cy="270000"/>
          </a:xfrm>
          <a:prstGeom prst="rect">
            <a:avLst/>
          </a:prstGeom>
          <a:noFill/>
          <a:ln>
            <a:noFill/>
          </a:ln>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b="1" dirty="0">
                <a:solidFill>
                  <a:schemeClr val="tx1"/>
                </a:solidFill>
                <a:latin typeface="黑体" panose="02010609060101010101" pitchFamily="49" charset="-122"/>
                <a:ea typeface="黑体" panose="02010609060101010101" pitchFamily="49" charset="-122"/>
              </a:rPr>
              <a:t>兴业信托受托资产规模</a:t>
            </a:r>
          </a:p>
        </p:txBody>
      </p:sp>
      <p:sp>
        <p:nvSpPr>
          <p:cNvPr id="34" name="矩形 33"/>
          <p:cNvSpPr/>
          <p:nvPr/>
        </p:nvSpPr>
        <p:spPr>
          <a:xfrm>
            <a:off x="5915879" y="2799857"/>
            <a:ext cx="3150500" cy="270000"/>
          </a:xfrm>
          <a:prstGeom prst="rect">
            <a:avLst/>
          </a:prstGeom>
          <a:noFill/>
          <a:ln>
            <a:noFill/>
          </a:ln>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550" b="1" dirty="0" smtClean="0">
                <a:solidFill>
                  <a:schemeClr val="tx1"/>
                </a:solidFill>
                <a:latin typeface="黑体" panose="02010609060101010101" pitchFamily="49" charset="-122"/>
                <a:ea typeface="黑体" panose="02010609060101010101" pitchFamily="49" charset="-122"/>
              </a:rPr>
              <a:t>   </a:t>
            </a:r>
            <a:r>
              <a:rPr lang="zh-CN" altLang="en-US" sz="1600" b="1" dirty="0" smtClean="0">
                <a:solidFill>
                  <a:schemeClr val="tx1"/>
                </a:solidFill>
                <a:latin typeface="黑体" panose="02010609060101010101" pitchFamily="49" charset="-122"/>
                <a:ea typeface="黑体" panose="02010609060101010101" pitchFamily="49" charset="-122"/>
              </a:rPr>
              <a:t>兴业基金资产管理规模</a:t>
            </a:r>
            <a:endParaRPr lang="zh-CN" altLang="en-US" sz="1600" b="1" dirty="0">
              <a:solidFill>
                <a:schemeClr val="tx1"/>
              </a:solidFill>
              <a:latin typeface="黑体" panose="02010609060101010101" pitchFamily="49" charset="-122"/>
              <a:ea typeface="黑体" panose="02010609060101010101" pitchFamily="49" charset="-122"/>
            </a:endParaRPr>
          </a:p>
        </p:txBody>
      </p:sp>
      <p:graphicFrame>
        <p:nvGraphicFramePr>
          <p:cNvPr id="40" name="图表 39"/>
          <p:cNvGraphicFramePr/>
          <p:nvPr/>
        </p:nvGraphicFramePr>
        <p:xfrm>
          <a:off x="232389" y="3340729"/>
          <a:ext cx="2643206" cy="175514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4" name="图表 43"/>
          <p:cNvGraphicFramePr/>
          <p:nvPr/>
        </p:nvGraphicFramePr>
        <p:xfrm>
          <a:off x="2915816" y="3214689"/>
          <a:ext cx="2989672" cy="187734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4" name="图表 13"/>
          <p:cNvGraphicFramePr/>
          <p:nvPr/>
        </p:nvGraphicFramePr>
        <p:xfrm>
          <a:off x="5860597" y="3242244"/>
          <a:ext cx="3048000" cy="1778794"/>
        </p:xfrm>
        <a:graphic>
          <a:graphicData uri="http://schemas.openxmlformats.org/drawingml/2006/chart">
            <c:chart xmlns:c="http://schemas.openxmlformats.org/drawingml/2006/chart" xmlns:r="http://schemas.openxmlformats.org/officeDocument/2006/relationships" r:id="rId10"/>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图表 32"/>
          <p:cNvGraphicFramePr/>
          <p:nvPr/>
        </p:nvGraphicFramePr>
        <p:xfrm>
          <a:off x="195276" y="3274983"/>
          <a:ext cx="3086099" cy="20882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4" name="图表 43"/>
          <p:cNvGraphicFramePr/>
          <p:nvPr/>
        </p:nvGraphicFramePr>
        <p:xfrm>
          <a:off x="3149782" y="3079382"/>
          <a:ext cx="3160706" cy="1865151"/>
        </p:xfrm>
        <a:graphic>
          <a:graphicData uri="http://schemas.openxmlformats.org/drawingml/2006/chart">
            <c:chart xmlns:c="http://schemas.openxmlformats.org/drawingml/2006/chart" xmlns:r="http://schemas.openxmlformats.org/officeDocument/2006/relationships" r:id="rId4"/>
          </a:graphicData>
        </a:graphic>
      </p:graphicFrame>
      <p:sp>
        <p:nvSpPr>
          <p:cNvPr id="50" name="TextBox 1"/>
          <p:cNvSpPr txBox="1">
            <a:spLocks noChangeArrowheads="1"/>
          </p:cNvSpPr>
          <p:nvPr/>
        </p:nvSpPr>
        <p:spPr bwMode="auto">
          <a:xfrm>
            <a:off x="251519" y="123374"/>
            <a:ext cx="8090969"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2000" b="1" dirty="0" smtClean="0">
                <a:latin typeface="黑体" panose="02010609060101010101" pitchFamily="49" charset="-122"/>
                <a:ea typeface="黑体" panose="02010609060101010101" pitchFamily="49" charset="-122"/>
              </a:rPr>
              <a:t>“</a:t>
            </a:r>
            <a:r>
              <a:rPr lang="zh-CN" altLang="zh-CN" sz="2000" b="1" dirty="0" smtClean="0">
                <a:latin typeface="黑体" panose="02010609060101010101" pitchFamily="49" charset="-122"/>
                <a:ea typeface="黑体" panose="02010609060101010101" pitchFamily="49" charset="-122"/>
              </a:rPr>
              <a:t>大投行、大财富、大资管</a:t>
            </a:r>
            <a:r>
              <a:rPr lang="zh-CN" altLang="en-US" sz="2000" b="1" dirty="0" smtClean="0">
                <a:latin typeface="黑体" panose="02010609060101010101" pitchFamily="49" charset="-122"/>
                <a:ea typeface="黑体" panose="02010609060101010101" pitchFamily="49" charset="-122"/>
              </a:rPr>
              <a:t>”</a:t>
            </a:r>
            <a:r>
              <a:rPr lang="zh-CN" altLang="zh-CN" sz="2000" b="1" dirty="0" smtClean="0">
                <a:latin typeface="黑体" panose="02010609060101010101" pitchFamily="49" charset="-122"/>
                <a:ea typeface="黑体" panose="02010609060101010101" pitchFamily="49" charset="-122"/>
              </a:rPr>
              <a:t>业务格局</a:t>
            </a:r>
            <a:r>
              <a:rPr lang="zh-CN" altLang="en-US" sz="2000" b="1" dirty="0" smtClean="0">
                <a:latin typeface="黑体" panose="02010609060101010101" pitchFamily="49" charset="-122"/>
                <a:ea typeface="黑体" panose="02010609060101010101" pitchFamily="49" charset="-122"/>
              </a:rPr>
              <a:t>进一步巩固</a:t>
            </a:r>
            <a:endParaRPr lang="zh-CN" altLang="en-US" sz="2000" b="1" dirty="0">
              <a:latin typeface="黑体" panose="02010609060101010101" pitchFamily="49" charset="-122"/>
              <a:ea typeface="黑体" panose="02010609060101010101" pitchFamily="49" charset="-122"/>
            </a:endParaRPr>
          </a:p>
        </p:txBody>
      </p:sp>
      <p:sp>
        <p:nvSpPr>
          <p:cNvPr id="61" name="TextBox 12"/>
          <p:cNvSpPr txBox="1">
            <a:spLocks noChangeArrowheads="1"/>
          </p:cNvSpPr>
          <p:nvPr/>
        </p:nvSpPr>
        <p:spPr bwMode="auto">
          <a:xfrm>
            <a:off x="329333" y="719727"/>
            <a:ext cx="8533456" cy="1980863"/>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marL="266700" indent="-266700" algn="just">
              <a:lnSpc>
                <a:spcPct val="150000"/>
              </a:lnSpc>
              <a:buClr>
                <a:schemeClr val="tx2"/>
              </a:buClr>
              <a:buFont typeface="Wingdings" panose="05000000000000000000" pitchFamily="2" charset="2"/>
              <a:buChar char="p"/>
            </a:pPr>
            <a:r>
              <a:rPr lang="zh-CN" altLang="zh-CN" sz="1400" dirty="0" smtClean="0">
                <a:latin typeface="黑体" pitchFamily="49" charset="-122"/>
                <a:ea typeface="黑体" pitchFamily="49" charset="-122"/>
              </a:rPr>
              <a:t>加大资产管理业务发展力度，整合利用集团资产管理平台和牌照资源，建立健全内部条线之间、</a:t>
            </a:r>
            <a:r>
              <a:rPr lang="zh-CN" altLang="en-US" sz="1400" dirty="0" smtClean="0">
                <a:latin typeface="黑体" pitchFamily="49" charset="-122"/>
                <a:ea typeface="黑体" pitchFamily="49" charset="-122"/>
              </a:rPr>
              <a:t>母</a:t>
            </a:r>
            <a:r>
              <a:rPr lang="zh-CN" altLang="zh-CN" sz="1400" dirty="0" smtClean="0">
                <a:latin typeface="黑体" pitchFamily="49" charset="-122"/>
                <a:ea typeface="黑体" pitchFamily="49" charset="-122"/>
              </a:rPr>
              <a:t>子公司之间的业务协同和联动机制，形成发展合力</a:t>
            </a:r>
            <a:r>
              <a:rPr lang="zh-CN" altLang="en-US" sz="1400" dirty="0" smtClean="0">
                <a:latin typeface="黑体" pitchFamily="49" charset="-122"/>
                <a:ea typeface="黑体" pitchFamily="49" charset="-122"/>
              </a:rPr>
              <a:t>。报告期内发行各类资管产品</a:t>
            </a:r>
            <a:r>
              <a:rPr lang="en-US" altLang="zh-CN" sz="1400" dirty="0" smtClean="0">
                <a:latin typeface="黑体" pitchFamily="49" charset="-122"/>
                <a:ea typeface="黑体" pitchFamily="49" charset="-122"/>
              </a:rPr>
              <a:t>2.73</a:t>
            </a:r>
            <a:r>
              <a:rPr lang="zh-CN" altLang="en-US" sz="1400" dirty="0" smtClean="0">
                <a:latin typeface="黑体" pitchFamily="49" charset="-122"/>
                <a:ea typeface="黑体" pitchFamily="49" charset="-122"/>
              </a:rPr>
              <a:t>万亿，同比增长</a:t>
            </a:r>
            <a:r>
              <a:rPr lang="en-US" altLang="zh-CN" sz="1400" dirty="0" smtClean="0">
                <a:latin typeface="黑体" pitchFamily="49" charset="-122"/>
                <a:ea typeface="黑体" pitchFamily="49" charset="-122"/>
              </a:rPr>
              <a:t>29.05%</a:t>
            </a:r>
            <a:endParaRPr lang="en-US" altLang="zh-CN" sz="1400" dirty="0">
              <a:latin typeface="黑体" pitchFamily="49" charset="-122"/>
              <a:ea typeface="黑体" pitchFamily="49" charset="-122"/>
            </a:endParaRPr>
          </a:p>
          <a:p>
            <a:pPr marL="266700" indent="-266700" algn="just">
              <a:lnSpc>
                <a:spcPct val="150000"/>
              </a:lnSpc>
              <a:buClr>
                <a:schemeClr val="tx2"/>
              </a:buClr>
              <a:buFont typeface="Wingdings" panose="05000000000000000000" pitchFamily="2" charset="2"/>
              <a:buChar char="p"/>
            </a:pPr>
            <a:r>
              <a:rPr lang="zh-CN" altLang="zh-CN" sz="1400" dirty="0" smtClean="0">
                <a:latin typeface="黑体" pitchFamily="49" charset="-122"/>
                <a:ea typeface="黑体" pitchFamily="49" charset="-122"/>
              </a:rPr>
              <a:t>把握资产管理业务发展机遇，加快资产托管业务发展步伐，</a:t>
            </a:r>
            <a:r>
              <a:rPr lang="zh-CN" altLang="en-US" sz="1400" dirty="0" smtClean="0">
                <a:latin typeface="黑体" pitchFamily="49" charset="-122"/>
                <a:ea typeface="黑体" pitchFamily="49" charset="-122"/>
              </a:rPr>
              <a:t>半年末</a:t>
            </a:r>
            <a:r>
              <a:rPr lang="zh-CN" altLang="zh-CN" sz="1400" dirty="0" smtClean="0">
                <a:latin typeface="黑体" pitchFamily="49" charset="-122"/>
                <a:ea typeface="黑体" pitchFamily="49" charset="-122"/>
              </a:rPr>
              <a:t>资产托管规模达到</a:t>
            </a:r>
            <a:r>
              <a:rPr lang="en-US" altLang="zh-CN" sz="1400" dirty="0" smtClean="0">
                <a:latin typeface="黑体" pitchFamily="49" charset="-122"/>
                <a:ea typeface="黑体" pitchFamily="49" charset="-122"/>
              </a:rPr>
              <a:t>3.85</a:t>
            </a:r>
            <a:r>
              <a:rPr lang="zh-CN" altLang="zh-CN" sz="1400" dirty="0" smtClean="0">
                <a:latin typeface="黑体" pitchFamily="49" charset="-122"/>
                <a:ea typeface="黑体" pitchFamily="49" charset="-122"/>
              </a:rPr>
              <a:t>万亿，较年初增长</a:t>
            </a:r>
            <a:r>
              <a:rPr lang="en-US" altLang="zh-CN" sz="1400" dirty="0" smtClean="0">
                <a:latin typeface="黑体" pitchFamily="49" charset="-122"/>
                <a:ea typeface="黑体" pitchFamily="49" charset="-122"/>
              </a:rPr>
              <a:t>24.73%</a:t>
            </a:r>
            <a:r>
              <a:rPr lang="zh-CN" altLang="zh-CN" sz="1400" dirty="0" smtClean="0">
                <a:latin typeface="黑体" pitchFamily="49" charset="-122"/>
                <a:ea typeface="黑体" pitchFamily="49" charset="-122"/>
              </a:rPr>
              <a:t>，稳居同类银行前茅</a:t>
            </a:r>
            <a:endParaRPr lang="en-US" altLang="zh-CN" sz="1400" dirty="0" smtClean="0">
              <a:latin typeface="黑体" pitchFamily="49" charset="-122"/>
              <a:ea typeface="黑体" pitchFamily="49" charset="-122"/>
            </a:endParaRPr>
          </a:p>
          <a:p>
            <a:pPr marL="266700" indent="-266700" algn="just">
              <a:lnSpc>
                <a:spcPct val="150000"/>
              </a:lnSpc>
              <a:buClr>
                <a:schemeClr val="tx2"/>
              </a:buClr>
              <a:buFont typeface="Wingdings" panose="05000000000000000000" pitchFamily="2" charset="2"/>
              <a:buChar char="p"/>
            </a:pPr>
            <a:r>
              <a:rPr lang="zh-CN" altLang="zh-CN" sz="1400" dirty="0" smtClean="0">
                <a:latin typeface="黑体" pitchFamily="49" charset="-122"/>
                <a:ea typeface="黑体" pitchFamily="49" charset="-122"/>
              </a:rPr>
              <a:t>适应金融脱媒趋势，投资银行业务保持快速发展，</a:t>
            </a:r>
            <a:r>
              <a:rPr lang="zh-CN" altLang="en-US" sz="1400" dirty="0" smtClean="0">
                <a:latin typeface="黑体" pitchFamily="49" charset="-122"/>
                <a:ea typeface="黑体" pitchFamily="49" charset="-122"/>
              </a:rPr>
              <a:t>报告期内</a:t>
            </a:r>
            <a:r>
              <a:rPr lang="zh-CN" altLang="zh-CN" sz="1400" dirty="0" smtClean="0">
                <a:latin typeface="黑体" pitchFamily="49" charset="-122"/>
                <a:ea typeface="黑体" pitchFamily="49" charset="-122"/>
              </a:rPr>
              <a:t>累计主承销非金融企业债务融资工具</a:t>
            </a:r>
            <a:r>
              <a:rPr lang="en-US" altLang="zh-CN" sz="1400" dirty="0" smtClean="0">
                <a:latin typeface="黑体" pitchFamily="49" charset="-122"/>
                <a:ea typeface="黑体" pitchFamily="49" charset="-122"/>
              </a:rPr>
              <a:t>1,539</a:t>
            </a:r>
            <a:r>
              <a:rPr lang="zh-CN" altLang="zh-CN" sz="1400" dirty="0" smtClean="0">
                <a:latin typeface="黑体" pitchFamily="49" charset="-122"/>
                <a:ea typeface="黑体" pitchFamily="49" charset="-122"/>
              </a:rPr>
              <a:t>亿元，</a:t>
            </a:r>
            <a:r>
              <a:rPr lang="zh-CN" altLang="en-US" sz="1400" dirty="0" smtClean="0">
                <a:latin typeface="黑体" pitchFamily="49" charset="-122"/>
                <a:ea typeface="黑体" pitchFamily="49" charset="-122"/>
              </a:rPr>
              <a:t>同比</a:t>
            </a:r>
            <a:r>
              <a:rPr lang="zh-CN" altLang="zh-CN" sz="1400" dirty="0" smtClean="0">
                <a:latin typeface="黑体" pitchFamily="49" charset="-122"/>
                <a:ea typeface="黑体" pitchFamily="49" charset="-122"/>
              </a:rPr>
              <a:t>增长</a:t>
            </a:r>
            <a:r>
              <a:rPr lang="en-US" altLang="zh-CN" sz="1400" dirty="0" smtClean="0">
                <a:latin typeface="黑体" pitchFamily="49" charset="-122"/>
                <a:ea typeface="黑体" pitchFamily="49" charset="-122"/>
              </a:rPr>
              <a:t>25.40%</a:t>
            </a:r>
            <a:r>
              <a:rPr lang="zh-CN" altLang="zh-CN" sz="1400" dirty="0" smtClean="0">
                <a:latin typeface="黑体" pitchFamily="49" charset="-122"/>
                <a:ea typeface="黑体" pitchFamily="49" charset="-122"/>
              </a:rPr>
              <a:t>，市场份额及主承销企业家数均排名市场前列</a:t>
            </a:r>
            <a:endParaRPr lang="en-US" altLang="zh-CN" sz="1400" dirty="0">
              <a:latin typeface="黑体" pitchFamily="49" charset="-122"/>
              <a:ea typeface="黑体" pitchFamily="49" charset="-122"/>
            </a:endParaRPr>
          </a:p>
        </p:txBody>
      </p:sp>
      <p:sp>
        <p:nvSpPr>
          <p:cNvPr id="34" name="TextBox 10"/>
          <p:cNvSpPr txBox="1">
            <a:spLocks noChangeArrowheads="1"/>
          </p:cNvSpPr>
          <p:nvPr/>
        </p:nvSpPr>
        <p:spPr bwMode="auto">
          <a:xfrm>
            <a:off x="6300194" y="3219823"/>
            <a:ext cx="1323975"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a:latin typeface="黑体" panose="02010609060101010101" pitchFamily="49" charset="-122"/>
                <a:ea typeface="黑体" panose="02010609060101010101" pitchFamily="49" charset="-122"/>
              </a:rPr>
              <a:t>单位：人民币亿元</a:t>
            </a:r>
          </a:p>
        </p:txBody>
      </p:sp>
      <p:sp>
        <p:nvSpPr>
          <p:cNvPr id="35" name="TextBox 34"/>
          <p:cNvSpPr txBox="1"/>
          <p:nvPr/>
        </p:nvSpPr>
        <p:spPr>
          <a:xfrm>
            <a:off x="6565646" y="2850729"/>
            <a:ext cx="2016224" cy="307777"/>
          </a:xfrm>
          <a:prstGeom prst="rect">
            <a:avLst/>
          </a:prstGeom>
          <a:noFill/>
        </p:spPr>
        <p:txBody>
          <a:bodyPr wrap="square" rtlCol="0">
            <a:spAutoFit/>
          </a:bodyPr>
          <a:lstStyle/>
          <a:p>
            <a:r>
              <a:rPr lang="zh-CN" altLang="en-US" sz="1400" b="1" dirty="0" smtClean="0">
                <a:latin typeface="黑体" pitchFamily="2" charset="-122"/>
                <a:ea typeface="黑体" pitchFamily="2" charset="-122"/>
              </a:rPr>
              <a:t>债务融资工具承销规模</a:t>
            </a:r>
            <a:endParaRPr lang="zh-CN" altLang="en-US" sz="1400" b="1" dirty="0">
              <a:latin typeface="黑体" pitchFamily="2" charset="-122"/>
              <a:ea typeface="黑体" pitchFamily="2" charset="-122"/>
            </a:endParaRPr>
          </a:p>
        </p:txBody>
      </p:sp>
      <p:sp>
        <p:nvSpPr>
          <p:cNvPr id="37" name="TextBox 36"/>
          <p:cNvSpPr txBox="1"/>
          <p:nvPr/>
        </p:nvSpPr>
        <p:spPr>
          <a:xfrm>
            <a:off x="3287145" y="3204260"/>
            <a:ext cx="1428134" cy="246221"/>
          </a:xfrm>
          <a:prstGeom prst="rect">
            <a:avLst/>
          </a:prstGeom>
          <a:noFill/>
        </p:spPr>
        <p:txBody>
          <a:bodyPr wrap="square" rtlCol="0">
            <a:spAutoFit/>
          </a:bodyPr>
          <a:lstStyle/>
          <a:p>
            <a:r>
              <a:rPr lang="zh-CN" altLang="en-US" sz="1000" dirty="0" smtClean="0">
                <a:latin typeface="黑体" pitchFamily="2" charset="-122"/>
                <a:ea typeface="黑体" pitchFamily="2" charset="-122"/>
              </a:rPr>
              <a:t>单位：人民币亿元</a:t>
            </a:r>
            <a:endParaRPr lang="zh-CN" altLang="en-US" sz="1000" dirty="0">
              <a:latin typeface="黑体" pitchFamily="2" charset="-122"/>
              <a:ea typeface="黑体" pitchFamily="2" charset="-122"/>
            </a:endParaRPr>
          </a:p>
        </p:txBody>
      </p:sp>
      <p:sp>
        <p:nvSpPr>
          <p:cNvPr id="38" name="TextBox 37"/>
          <p:cNvSpPr txBox="1"/>
          <p:nvPr/>
        </p:nvSpPr>
        <p:spPr>
          <a:xfrm>
            <a:off x="3923928" y="2850730"/>
            <a:ext cx="1779470" cy="307777"/>
          </a:xfrm>
          <a:prstGeom prst="rect">
            <a:avLst/>
          </a:prstGeom>
          <a:noFill/>
        </p:spPr>
        <p:txBody>
          <a:bodyPr wrap="square" rtlCol="0">
            <a:spAutoFit/>
          </a:bodyPr>
          <a:lstStyle/>
          <a:p>
            <a:r>
              <a:rPr lang="zh-CN" altLang="en-US" sz="1400" b="1" dirty="0" smtClean="0">
                <a:solidFill>
                  <a:schemeClr val="tx1"/>
                </a:solidFill>
                <a:latin typeface="黑体" pitchFamily="2" charset="-122"/>
                <a:ea typeface="黑体" pitchFamily="2" charset="-122"/>
              </a:rPr>
              <a:t>资产托管净值规模</a:t>
            </a:r>
            <a:endParaRPr lang="zh-CN" altLang="en-US" sz="1400" b="1" dirty="0">
              <a:solidFill>
                <a:schemeClr val="tx1"/>
              </a:solidFill>
              <a:latin typeface="黑体" pitchFamily="2" charset="-122"/>
              <a:ea typeface="黑体" pitchFamily="2" charset="-122"/>
            </a:endParaRPr>
          </a:p>
        </p:txBody>
      </p:sp>
      <p:sp>
        <p:nvSpPr>
          <p:cNvPr id="39" name="TextBox 38"/>
          <p:cNvSpPr txBox="1"/>
          <p:nvPr/>
        </p:nvSpPr>
        <p:spPr>
          <a:xfrm>
            <a:off x="251520" y="3219823"/>
            <a:ext cx="1428134" cy="246221"/>
          </a:xfrm>
          <a:prstGeom prst="rect">
            <a:avLst/>
          </a:prstGeom>
          <a:noFill/>
        </p:spPr>
        <p:txBody>
          <a:bodyPr wrap="square" rtlCol="0">
            <a:spAutoFit/>
          </a:bodyPr>
          <a:lstStyle/>
          <a:p>
            <a:r>
              <a:rPr lang="zh-CN" altLang="en-US" sz="1000" dirty="0" smtClean="0">
                <a:latin typeface="黑体" pitchFamily="2" charset="-122"/>
                <a:ea typeface="黑体" pitchFamily="2" charset="-122"/>
              </a:rPr>
              <a:t>单位：人民币亿元</a:t>
            </a:r>
            <a:endParaRPr lang="zh-CN" altLang="en-US" sz="1000" dirty="0">
              <a:latin typeface="黑体" pitchFamily="2" charset="-122"/>
              <a:ea typeface="黑体" pitchFamily="2" charset="-122"/>
            </a:endParaRPr>
          </a:p>
        </p:txBody>
      </p:sp>
      <p:sp>
        <p:nvSpPr>
          <p:cNvPr id="40" name="TextBox 39"/>
          <p:cNvSpPr txBox="1"/>
          <p:nvPr/>
        </p:nvSpPr>
        <p:spPr>
          <a:xfrm>
            <a:off x="736013" y="2859783"/>
            <a:ext cx="2009423" cy="307777"/>
          </a:xfrm>
          <a:prstGeom prst="rect">
            <a:avLst/>
          </a:prstGeom>
          <a:noFill/>
        </p:spPr>
        <p:txBody>
          <a:bodyPr wrap="square" rtlCol="0">
            <a:spAutoFit/>
          </a:bodyPr>
          <a:lstStyle/>
          <a:p>
            <a:r>
              <a:rPr lang="zh-CN" altLang="en-US" sz="1400" b="1" dirty="0" smtClean="0">
                <a:latin typeface="黑体" pitchFamily="2" charset="-122"/>
                <a:ea typeface="黑体" pitchFamily="2" charset="-122"/>
              </a:rPr>
              <a:t>资产管理产品发行</a:t>
            </a:r>
            <a:r>
              <a:rPr lang="zh-CN" altLang="en-US" sz="1400" b="1" dirty="0" smtClean="0">
                <a:solidFill>
                  <a:schemeClr val="tx1"/>
                </a:solidFill>
                <a:latin typeface="黑体" pitchFamily="2" charset="-122"/>
                <a:ea typeface="黑体" pitchFamily="2" charset="-122"/>
              </a:rPr>
              <a:t>规模</a:t>
            </a:r>
            <a:endParaRPr lang="zh-CN" altLang="en-US" sz="1400" b="1" dirty="0">
              <a:solidFill>
                <a:schemeClr val="tx1"/>
              </a:solidFill>
              <a:latin typeface="黑体" pitchFamily="2" charset="-122"/>
              <a:ea typeface="黑体" pitchFamily="2" charset="-122"/>
            </a:endParaRPr>
          </a:p>
        </p:txBody>
      </p:sp>
      <p:sp>
        <p:nvSpPr>
          <p:cNvPr id="43" name="文本框 18"/>
          <p:cNvSpPr txBox="1"/>
          <p:nvPr/>
        </p:nvSpPr>
        <p:spPr>
          <a:xfrm>
            <a:off x="2345224" y="3686094"/>
            <a:ext cx="76244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solidFill>
                  <a:prstClr val="white"/>
                </a:solidFill>
                <a:latin typeface="黑体" pitchFamily="2" charset="-122"/>
                <a:ea typeface="黑体" pitchFamily="2" charset="-122"/>
              </a:rPr>
              <a:t>27,263</a:t>
            </a:r>
            <a:endParaRPr lang="zh-CN" altLang="en-US" sz="1200" dirty="0">
              <a:solidFill>
                <a:prstClr val="white"/>
              </a:solidFill>
              <a:latin typeface="黑体" pitchFamily="2" charset="-122"/>
              <a:ea typeface="黑体" pitchFamily="2" charset="-122"/>
            </a:endParaRPr>
          </a:p>
        </p:txBody>
      </p:sp>
      <p:graphicFrame>
        <p:nvGraphicFramePr>
          <p:cNvPr id="45" name="图表 44"/>
          <p:cNvGraphicFramePr/>
          <p:nvPr/>
        </p:nvGraphicFramePr>
        <p:xfrm>
          <a:off x="6096000" y="3219822"/>
          <a:ext cx="2933700" cy="1728192"/>
        </p:xfrm>
        <a:graphic>
          <a:graphicData uri="http://schemas.openxmlformats.org/drawingml/2006/chart">
            <c:chart xmlns:c="http://schemas.openxmlformats.org/drawingml/2006/chart" xmlns:r="http://schemas.openxmlformats.org/officeDocument/2006/relationships" r:id="rId5"/>
          </a:graphicData>
        </a:graphic>
      </p:graphicFrame>
      <p:sp>
        <p:nvSpPr>
          <p:cNvPr id="20" name="文本框 18"/>
          <p:cNvSpPr txBox="1"/>
          <p:nvPr/>
        </p:nvSpPr>
        <p:spPr>
          <a:xfrm>
            <a:off x="467544" y="3941467"/>
            <a:ext cx="76244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solidFill>
                  <a:schemeClr val="bg1"/>
                </a:solidFill>
                <a:latin typeface="黑体" pitchFamily="2" charset="-122"/>
                <a:ea typeface="黑体" pitchFamily="2" charset="-122"/>
              </a:rPr>
              <a:t>7,775</a:t>
            </a:r>
            <a:endParaRPr lang="zh-CN" altLang="en-US" sz="1200" dirty="0">
              <a:solidFill>
                <a:schemeClr val="bg1"/>
              </a:solidFill>
              <a:latin typeface="黑体" pitchFamily="2" charset="-122"/>
              <a:ea typeface="黑体" pitchFamily="2" charset="-122"/>
            </a:endParaRPr>
          </a:p>
        </p:txBody>
      </p:sp>
      <p:sp>
        <p:nvSpPr>
          <p:cNvPr id="21" name="文本框 18"/>
          <p:cNvSpPr txBox="1"/>
          <p:nvPr/>
        </p:nvSpPr>
        <p:spPr>
          <a:xfrm>
            <a:off x="1392676" y="3919240"/>
            <a:ext cx="76244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solidFill>
                  <a:schemeClr val="bg1"/>
                </a:solidFill>
                <a:latin typeface="黑体" pitchFamily="2" charset="-122"/>
                <a:ea typeface="黑体" pitchFamily="2" charset="-122"/>
              </a:rPr>
              <a:t>21,126</a:t>
            </a:r>
            <a:endParaRPr lang="zh-CN" altLang="en-US" sz="1200" dirty="0">
              <a:solidFill>
                <a:schemeClr val="bg1"/>
              </a:solidFill>
              <a:latin typeface="黑体" pitchFamily="2" charset="-122"/>
              <a:ea typeface="黑体" pitchFamily="2" charset="-122"/>
            </a:endParaRPr>
          </a:p>
        </p:txBody>
      </p:sp>
      <p:sp>
        <p:nvSpPr>
          <p:cNvPr id="22" name="文本框 26"/>
          <p:cNvSpPr txBox="1"/>
          <p:nvPr/>
        </p:nvSpPr>
        <p:spPr>
          <a:xfrm>
            <a:off x="2327679" y="3425468"/>
            <a:ext cx="820637"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+29.05%</a:t>
            </a:r>
            <a:endParaRPr lang="zh-CN" altLang="en-US" sz="1200" dirty="0">
              <a:latin typeface="黑体" pitchFamily="2" charset="-122"/>
              <a:ea typeface="黑体" pitchFamily="2" charset="-122"/>
            </a:endParaRPr>
          </a:p>
        </p:txBody>
      </p:sp>
      <p:sp>
        <p:nvSpPr>
          <p:cNvPr id="23" name="文本框 26"/>
          <p:cNvSpPr txBox="1"/>
          <p:nvPr/>
        </p:nvSpPr>
        <p:spPr>
          <a:xfrm>
            <a:off x="1360258" y="3638921"/>
            <a:ext cx="820637"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+121.49%</a:t>
            </a:r>
            <a:endParaRPr lang="zh-CN" altLang="en-US" sz="1200" dirty="0">
              <a:latin typeface="黑体" pitchFamily="2" charset="-122"/>
              <a:ea typeface="黑体" pitchFamily="2" charset="-122"/>
            </a:endParaRPr>
          </a:p>
        </p:txBody>
      </p:sp>
      <p:sp>
        <p:nvSpPr>
          <p:cNvPr id="24" name="文本框 26"/>
          <p:cNvSpPr txBox="1"/>
          <p:nvPr/>
        </p:nvSpPr>
        <p:spPr>
          <a:xfrm>
            <a:off x="4380088" y="3527693"/>
            <a:ext cx="820637"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+89.54%</a:t>
            </a:r>
            <a:endParaRPr lang="zh-CN" altLang="en-US" sz="1200" dirty="0">
              <a:latin typeface="黑体" pitchFamily="2" charset="-122"/>
              <a:ea typeface="黑体" pitchFamily="2" charset="-122"/>
            </a:endParaRPr>
          </a:p>
        </p:txBody>
      </p:sp>
      <p:sp>
        <p:nvSpPr>
          <p:cNvPr id="25" name="文本框 26"/>
          <p:cNvSpPr txBox="1"/>
          <p:nvPr/>
        </p:nvSpPr>
        <p:spPr>
          <a:xfrm>
            <a:off x="5327880" y="3306998"/>
            <a:ext cx="820637"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+24.73%</a:t>
            </a:r>
            <a:endParaRPr lang="zh-CN" altLang="en-US" sz="1200" dirty="0">
              <a:latin typeface="黑体" pitchFamily="2" charset="-122"/>
              <a:ea typeface="黑体" pitchFamily="2" charset="-122"/>
            </a:endParaRPr>
          </a:p>
        </p:txBody>
      </p:sp>
      <p:sp>
        <p:nvSpPr>
          <p:cNvPr id="26" name="文本框 26"/>
          <p:cNvSpPr txBox="1"/>
          <p:nvPr/>
        </p:nvSpPr>
        <p:spPr>
          <a:xfrm>
            <a:off x="7214522" y="3621377"/>
            <a:ext cx="820637"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+83.96%</a:t>
            </a:r>
            <a:endParaRPr lang="zh-CN" altLang="en-US" sz="1200" dirty="0">
              <a:latin typeface="黑体" pitchFamily="2" charset="-122"/>
              <a:ea typeface="黑体" pitchFamily="2" charset="-122"/>
            </a:endParaRPr>
          </a:p>
        </p:txBody>
      </p:sp>
      <p:sp>
        <p:nvSpPr>
          <p:cNvPr id="27" name="文本框 26"/>
          <p:cNvSpPr txBox="1"/>
          <p:nvPr/>
        </p:nvSpPr>
        <p:spPr>
          <a:xfrm>
            <a:off x="8086299" y="3413798"/>
            <a:ext cx="820637"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+25.40%</a:t>
            </a:r>
            <a:endParaRPr lang="zh-CN" altLang="en-US" sz="1200" dirty="0">
              <a:latin typeface="黑体" pitchFamily="2" charset="-122"/>
              <a:ea typeface="黑体" pitchFamily="2" charset="-122"/>
            </a:endParaRPr>
          </a:p>
        </p:txBody>
      </p:sp>
      <p:sp>
        <p:nvSpPr>
          <p:cNvPr id="28" name="文本框 18"/>
          <p:cNvSpPr txBox="1"/>
          <p:nvPr/>
        </p:nvSpPr>
        <p:spPr>
          <a:xfrm>
            <a:off x="519288" y="4282247"/>
            <a:ext cx="698857"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solidFill>
                  <a:schemeClr val="bg1"/>
                </a:solidFill>
                <a:latin typeface="黑体" pitchFamily="2" charset="-122"/>
                <a:ea typeface="黑体" pitchFamily="2" charset="-122"/>
              </a:rPr>
              <a:t>9,538</a:t>
            </a:r>
            <a:endParaRPr lang="zh-CN" altLang="en-US" sz="1200" dirty="0">
              <a:solidFill>
                <a:schemeClr val="bg1"/>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51666"/>
            <a:ext cx="1714512" cy="384721"/>
          </a:xfrm>
          <a:prstGeom prst="rect">
            <a:avLst/>
          </a:prstGeom>
          <a:noFill/>
        </p:spPr>
        <p:txBody>
          <a:bodyPr wrap="square" rtlCol="0">
            <a:spAutoFit/>
          </a:bodyPr>
          <a:lstStyle/>
          <a:p>
            <a:r>
              <a:rPr lang="zh-CN" altLang="en-US" sz="1900" b="1" dirty="0">
                <a:latin typeface="黑体" pitchFamily="2" charset="-122"/>
                <a:ea typeface="黑体" pitchFamily="2" charset="-122"/>
              </a:rPr>
              <a:t>目录</a:t>
            </a:r>
          </a:p>
        </p:txBody>
      </p:sp>
      <p:grpSp>
        <p:nvGrpSpPr>
          <p:cNvPr id="4" name="组合 5"/>
          <p:cNvGrpSpPr/>
          <p:nvPr/>
        </p:nvGrpSpPr>
        <p:grpSpPr>
          <a:xfrm>
            <a:off x="2143108" y="1545637"/>
            <a:ext cx="4714908" cy="535784"/>
            <a:chOff x="2143108" y="1428736"/>
            <a:chExt cx="4714908" cy="892083"/>
          </a:xfrm>
        </p:grpSpPr>
        <p:sp>
          <p:nvSpPr>
            <p:cNvPr id="3" name="Freeform 5"/>
            <p:cNvSpPr>
              <a:spLocks/>
            </p:cNvSpPr>
            <p:nvPr/>
          </p:nvSpPr>
          <p:spPr bwMode="auto">
            <a:xfrm>
              <a:off x="2143108" y="1428736"/>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alpha val="30000"/>
              </a:srgbClr>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5" name="TextBox 4"/>
            <p:cNvSpPr txBox="1"/>
            <p:nvPr/>
          </p:nvSpPr>
          <p:spPr>
            <a:xfrm>
              <a:off x="3286116" y="1519654"/>
              <a:ext cx="3143272" cy="691806"/>
            </a:xfrm>
            <a:prstGeom prst="rect">
              <a:avLst/>
            </a:prstGeom>
            <a:noFill/>
          </p:spPr>
          <p:txBody>
            <a:bodyPr wrap="square" rtlCol="0">
              <a:spAutoFit/>
            </a:bodyPr>
            <a:lstStyle/>
            <a:p>
              <a:r>
                <a:rPr lang="en-US" altLang="zh-CN" sz="2100" b="1" dirty="0" smtClean="0">
                  <a:solidFill>
                    <a:srgbClr val="333333"/>
                  </a:solidFill>
                  <a:latin typeface="黑体" pitchFamily="2" charset="-122"/>
                  <a:ea typeface="黑体" pitchFamily="2" charset="-122"/>
                </a:rPr>
                <a:t>2014</a:t>
              </a:r>
              <a:r>
                <a:rPr lang="zh-CN" altLang="en-US" sz="2100" b="1" dirty="0" smtClean="0">
                  <a:solidFill>
                    <a:srgbClr val="333333"/>
                  </a:solidFill>
                  <a:latin typeface="黑体" pitchFamily="2" charset="-122"/>
                  <a:ea typeface="黑体" pitchFamily="2" charset="-122"/>
                </a:rPr>
                <a:t>年半年度业绩概览</a:t>
              </a:r>
              <a:endParaRPr lang="zh-CN" altLang="en-US" sz="2100" b="1" dirty="0">
                <a:solidFill>
                  <a:srgbClr val="333333"/>
                </a:solidFill>
                <a:latin typeface="黑体" pitchFamily="2" charset="-122"/>
                <a:ea typeface="黑体" pitchFamily="2" charset="-122"/>
              </a:endParaRPr>
            </a:p>
          </p:txBody>
        </p:sp>
      </p:grpSp>
      <p:grpSp>
        <p:nvGrpSpPr>
          <p:cNvPr id="6" name="组合 14"/>
          <p:cNvGrpSpPr/>
          <p:nvPr/>
        </p:nvGrpSpPr>
        <p:grpSpPr>
          <a:xfrm>
            <a:off x="2143108" y="2620978"/>
            <a:ext cx="4714908" cy="535786"/>
            <a:chOff x="2143108" y="2857496"/>
            <a:chExt cx="4714908" cy="892083"/>
          </a:xfrm>
        </p:grpSpPr>
        <p:sp>
          <p:nvSpPr>
            <p:cNvPr id="9" name="Freeform 5"/>
            <p:cNvSpPr>
              <a:spLocks/>
            </p:cNvSpPr>
            <p:nvPr/>
          </p:nvSpPr>
          <p:spPr bwMode="auto">
            <a:xfrm>
              <a:off x="2143108" y="2857496"/>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alpha val="30000"/>
              </a:srgbClr>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4" name="TextBox 13"/>
            <p:cNvSpPr txBox="1"/>
            <p:nvPr/>
          </p:nvSpPr>
          <p:spPr>
            <a:xfrm>
              <a:off x="3296626" y="2918265"/>
              <a:ext cx="3027598" cy="691804"/>
            </a:xfrm>
            <a:prstGeom prst="rect">
              <a:avLst/>
            </a:prstGeom>
            <a:noFill/>
          </p:spPr>
          <p:txBody>
            <a:bodyPr wrap="square" rtlCol="0">
              <a:spAutoFit/>
            </a:bodyPr>
            <a:lstStyle/>
            <a:p>
              <a:r>
                <a:rPr lang="en-US" altLang="zh-CN" sz="2100" b="1" dirty="0" smtClean="0">
                  <a:solidFill>
                    <a:srgbClr val="333333"/>
                  </a:solidFill>
                  <a:latin typeface="黑体" pitchFamily="2" charset="-122"/>
                  <a:ea typeface="黑体" pitchFamily="2" charset="-122"/>
                </a:rPr>
                <a:t>2014</a:t>
              </a:r>
              <a:r>
                <a:rPr lang="zh-CN" altLang="en-US" sz="2100" b="1" dirty="0" smtClean="0">
                  <a:solidFill>
                    <a:srgbClr val="333333"/>
                  </a:solidFill>
                  <a:latin typeface="黑体" pitchFamily="2" charset="-122"/>
                  <a:ea typeface="黑体" pitchFamily="2" charset="-122"/>
                </a:rPr>
                <a:t>年半年度经营成效</a:t>
              </a:r>
              <a:endParaRPr lang="zh-CN" altLang="en-US" sz="2100" b="1" dirty="0">
                <a:solidFill>
                  <a:srgbClr val="333333"/>
                </a:solidFill>
                <a:latin typeface="黑体" pitchFamily="2" charset="-122"/>
                <a:ea typeface="黑体" pitchFamily="2" charset="-122"/>
              </a:endParaRPr>
            </a:p>
          </p:txBody>
        </p:sp>
      </p:grpSp>
      <p:grpSp>
        <p:nvGrpSpPr>
          <p:cNvPr id="7" name="组合 15"/>
          <p:cNvGrpSpPr/>
          <p:nvPr/>
        </p:nvGrpSpPr>
        <p:grpSpPr>
          <a:xfrm>
            <a:off x="2135484" y="3642820"/>
            <a:ext cx="4714908" cy="535786"/>
            <a:chOff x="2143108" y="2857496"/>
            <a:chExt cx="4714908" cy="892083"/>
          </a:xfrm>
        </p:grpSpPr>
        <p:sp>
          <p:nvSpPr>
            <p:cNvPr id="17" name="Freeform 5"/>
            <p:cNvSpPr>
              <a:spLocks/>
            </p:cNvSpPr>
            <p:nvPr/>
          </p:nvSpPr>
          <p:spPr bwMode="auto">
            <a:xfrm>
              <a:off x="2143108" y="2857496"/>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8" name="TextBox 17"/>
            <p:cNvSpPr txBox="1"/>
            <p:nvPr/>
          </p:nvSpPr>
          <p:spPr>
            <a:xfrm>
              <a:off x="3248812" y="2948412"/>
              <a:ext cx="3208660" cy="691804"/>
            </a:xfrm>
            <a:prstGeom prst="rect">
              <a:avLst/>
            </a:prstGeom>
            <a:noFill/>
          </p:spPr>
          <p:txBody>
            <a:bodyPr wrap="square" rtlCol="0">
              <a:spAutoFit/>
            </a:bodyPr>
            <a:lstStyle/>
            <a:p>
              <a:r>
                <a:rPr lang="en-US" altLang="zh-CN" sz="2100" b="1" dirty="0" smtClean="0">
                  <a:solidFill>
                    <a:schemeClr val="bg1"/>
                  </a:solidFill>
                  <a:latin typeface="黑体" pitchFamily="2" charset="-122"/>
                  <a:ea typeface="黑体" pitchFamily="2" charset="-122"/>
                </a:rPr>
                <a:t>2014</a:t>
              </a:r>
              <a:r>
                <a:rPr lang="zh-CN" altLang="en-US" sz="2100" b="1" dirty="0" smtClean="0">
                  <a:solidFill>
                    <a:schemeClr val="bg1"/>
                  </a:solidFill>
                  <a:latin typeface="黑体" pitchFamily="2" charset="-122"/>
                  <a:ea typeface="黑体" pitchFamily="2" charset="-122"/>
                </a:rPr>
                <a:t>年下半年工作重点</a:t>
              </a:r>
              <a:endParaRPr lang="zh-CN" altLang="en-US" sz="2100" b="1" dirty="0">
                <a:solidFill>
                  <a:schemeClr val="bg1"/>
                </a:solidFill>
                <a:latin typeface="黑体" pitchFamily="2" charset="-122"/>
                <a:ea typeface="黑体" pitchFamily="2" charset="-122"/>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1"/>
          <p:cNvSpPr txBox="1">
            <a:spLocks noChangeArrowheads="1"/>
          </p:cNvSpPr>
          <p:nvPr/>
        </p:nvSpPr>
        <p:spPr bwMode="auto">
          <a:xfrm>
            <a:off x="285750" y="142629"/>
            <a:ext cx="759861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defPPr>
              <a:defRPr lang="zh-CN"/>
            </a:defPPr>
            <a:lvl1pPr algn="l">
              <a:defRPr sz="2000" b="1">
                <a:solidFill>
                  <a:schemeClr val="tx1"/>
                </a:solidFill>
                <a:latin typeface="黑体" panose="02010609060101010101" pitchFamily="49" charset="-122"/>
                <a:ea typeface="黑体" panose="02010609060101010101" pitchFamily="49" charset="-122"/>
              </a:defRPr>
            </a:lvl1pPr>
            <a:lvl2pPr marL="742950" indent="-285750" algn="l">
              <a:defRPr>
                <a:solidFill>
                  <a:schemeClr val="tx1"/>
                </a:solidFill>
              </a:defRPr>
            </a:lvl2pPr>
            <a:lvl3pPr marL="1143000" indent="-228600" algn="l">
              <a:defRPr>
                <a:solidFill>
                  <a:schemeClr val="tx1"/>
                </a:solidFill>
              </a:defRPr>
            </a:lvl3pPr>
            <a:lvl4pPr marL="1600200" indent="-228600" algn="l">
              <a:defRPr>
                <a:solidFill>
                  <a:schemeClr val="tx1"/>
                </a:solidFill>
              </a:defRPr>
            </a:lvl4pPr>
            <a:lvl5pPr marL="2057400" indent="-228600" algn="l">
              <a:defRPr>
                <a:solidFill>
                  <a:schemeClr val="tx1"/>
                </a:solidFill>
              </a:defRPr>
            </a:lvl5pPr>
            <a:lvl6pPr marL="2514600" indent="-228600" fontAlgn="base">
              <a:spcBef>
                <a:spcPct val="0"/>
              </a:spcBef>
              <a:spcAft>
                <a:spcPct val="0"/>
              </a:spcAft>
              <a:defRPr>
                <a:solidFill>
                  <a:schemeClr val="tx1"/>
                </a:solidFill>
              </a:defRPr>
            </a:lvl6pPr>
            <a:lvl7pPr marL="2971800" indent="-228600" fontAlgn="base">
              <a:spcBef>
                <a:spcPct val="0"/>
              </a:spcBef>
              <a:spcAft>
                <a:spcPct val="0"/>
              </a:spcAft>
              <a:defRPr>
                <a:solidFill>
                  <a:schemeClr val="tx1"/>
                </a:solidFill>
              </a:defRPr>
            </a:lvl7pPr>
            <a:lvl8pPr marL="3429000" indent="-228600" fontAlgn="base">
              <a:spcBef>
                <a:spcPct val="0"/>
              </a:spcBef>
              <a:spcAft>
                <a:spcPct val="0"/>
              </a:spcAft>
              <a:defRPr>
                <a:solidFill>
                  <a:schemeClr val="tx1"/>
                </a:solidFill>
              </a:defRPr>
            </a:lvl8pPr>
            <a:lvl9pPr marL="3886200" indent="-228600" fontAlgn="base">
              <a:spcBef>
                <a:spcPct val="0"/>
              </a:spcBef>
              <a:spcAft>
                <a:spcPct val="0"/>
              </a:spcAft>
              <a:defRPr>
                <a:solidFill>
                  <a:schemeClr val="tx1"/>
                </a:solidFill>
              </a:defRPr>
            </a:lvl9pPr>
          </a:lstStyle>
          <a:p>
            <a:r>
              <a:rPr lang="en-US" altLang="zh-CN" dirty="0" smtClean="0"/>
              <a:t>2014</a:t>
            </a:r>
            <a:r>
              <a:rPr lang="zh-CN" altLang="en-US" dirty="0" smtClean="0"/>
              <a:t>年下半年工作重点</a:t>
            </a:r>
            <a:endParaRPr lang="en-US" altLang="zh-CN" dirty="0"/>
          </a:p>
        </p:txBody>
      </p:sp>
      <p:sp>
        <p:nvSpPr>
          <p:cNvPr id="32771" name="TextBox 14"/>
          <p:cNvSpPr txBox="1">
            <a:spLocks noChangeArrowheads="1"/>
          </p:cNvSpPr>
          <p:nvPr/>
        </p:nvSpPr>
        <p:spPr bwMode="auto">
          <a:xfrm>
            <a:off x="1357313" y="2519586"/>
            <a:ext cx="1071562"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zh-CN" altLang="en-US" sz="1400" b="1">
                <a:solidFill>
                  <a:schemeClr val="bg1"/>
                </a:solidFill>
                <a:latin typeface="华文中宋" pitchFamily="2" charset="-122"/>
                <a:ea typeface="华文中宋" pitchFamily="2" charset="-122"/>
              </a:rPr>
              <a:t>持续打造经营特色</a:t>
            </a:r>
          </a:p>
        </p:txBody>
      </p:sp>
      <p:sp>
        <p:nvSpPr>
          <p:cNvPr id="32773" name="TextBox 18"/>
          <p:cNvSpPr txBox="1">
            <a:spLocks noChangeArrowheads="1"/>
          </p:cNvSpPr>
          <p:nvPr/>
        </p:nvSpPr>
        <p:spPr bwMode="auto">
          <a:xfrm>
            <a:off x="1357313" y="3698306"/>
            <a:ext cx="1071562"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zh-CN" altLang="en-US" sz="1400" b="1">
                <a:solidFill>
                  <a:schemeClr val="bg1"/>
                </a:solidFill>
                <a:latin typeface="华文中宋" pitchFamily="2" charset="-122"/>
                <a:ea typeface="华文中宋" pitchFamily="2" charset="-122"/>
              </a:rPr>
              <a:t>坚持服务重心下沉</a:t>
            </a:r>
          </a:p>
        </p:txBody>
      </p:sp>
      <p:grpSp>
        <p:nvGrpSpPr>
          <p:cNvPr id="2" name="Group 29"/>
          <p:cNvGrpSpPr>
            <a:grpSpLocks/>
          </p:cNvGrpSpPr>
          <p:nvPr/>
        </p:nvGrpSpPr>
        <p:grpSpPr bwMode="auto">
          <a:xfrm>
            <a:off x="539750" y="1870236"/>
            <a:ext cx="8185722" cy="971551"/>
            <a:chOff x="521" y="1616"/>
            <a:chExt cx="4931" cy="816"/>
          </a:xfrm>
          <a:effectLst/>
        </p:grpSpPr>
        <p:grpSp>
          <p:nvGrpSpPr>
            <p:cNvPr id="3" name="Group 14"/>
            <p:cNvGrpSpPr>
              <a:grpSpLocks/>
            </p:cNvGrpSpPr>
            <p:nvPr/>
          </p:nvGrpSpPr>
          <p:grpSpPr bwMode="auto">
            <a:xfrm>
              <a:off x="521" y="1616"/>
              <a:ext cx="4797" cy="816"/>
              <a:chOff x="567" y="618"/>
              <a:chExt cx="3908" cy="544"/>
            </a:xfrm>
          </p:grpSpPr>
          <p:sp>
            <p:nvSpPr>
              <p:cNvPr id="32783" name="AutoShape 15"/>
              <p:cNvSpPr>
                <a:spLocks noChangeArrowheads="1"/>
              </p:cNvSpPr>
              <p:nvPr/>
            </p:nvSpPr>
            <p:spPr bwMode="auto">
              <a:xfrm>
                <a:off x="567" y="618"/>
                <a:ext cx="3908" cy="544"/>
              </a:xfrm>
              <a:prstGeom prst="rect">
                <a:avLst/>
              </a:prstGeom>
              <a:solidFill>
                <a:srgbClr val="4F81BD">
                  <a:alpha val="30000"/>
                </a:srgbClr>
              </a:solidFill>
              <a:ln w="28575">
                <a:solidFill>
                  <a:srgbClr val="FFFFFF"/>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en-US">
                  <a:solidFill>
                    <a:schemeClr val="tx1"/>
                  </a:solidFill>
                  <a:latin typeface="华文中宋" pitchFamily="2" charset="-122"/>
                  <a:ea typeface="华文中宋" pitchFamily="2" charset="-122"/>
                </a:endParaRPr>
              </a:p>
            </p:txBody>
          </p:sp>
          <p:sp>
            <p:nvSpPr>
              <p:cNvPr id="32784" name="AutoShape 16"/>
              <p:cNvSpPr>
                <a:spLocks noChangeArrowheads="1"/>
              </p:cNvSpPr>
              <p:nvPr/>
            </p:nvSpPr>
            <p:spPr bwMode="auto">
              <a:xfrm>
                <a:off x="657" y="709"/>
                <a:ext cx="717" cy="362"/>
              </a:xfrm>
              <a:prstGeom prst="rect">
                <a:avLst/>
              </a:prstGeom>
              <a:solidFill>
                <a:srgbClr val="4F81BD"/>
              </a:solidFill>
              <a:ln w="15875">
                <a:solidFill>
                  <a:srgbClr val="FFFFFF"/>
                </a:solidFill>
                <a:round/>
                <a:headEnd/>
                <a:tailEnd/>
              </a:ln>
              <a:effectLst>
                <a:outerShdw dist="35921" dir="2700000" algn="ctr" rotWithShape="0">
                  <a:schemeClr val="bg2"/>
                </a:outerShdw>
              </a:effectLst>
              <a:extLst/>
            </p:spPr>
            <p:txBody>
              <a:bodyPr wrap="none" anchor="ctr"/>
              <a:lstStyle/>
              <a:p>
                <a:pPr algn="ctr"/>
                <a:r>
                  <a:rPr lang="zh-CN" altLang="en-US" sz="1600" b="1" dirty="0" smtClean="0">
                    <a:solidFill>
                      <a:schemeClr val="bg1"/>
                    </a:solidFill>
                    <a:latin typeface="黑体" panose="02010609060101010101" pitchFamily="49" charset="-122"/>
                    <a:ea typeface="黑体" panose="02010609060101010101" pitchFamily="49" charset="-122"/>
                  </a:rPr>
                  <a:t>深化发展</a:t>
                </a:r>
                <a:endParaRPr lang="en-US" altLang="zh-CN" sz="1600" b="1" dirty="0" smtClean="0">
                  <a:solidFill>
                    <a:schemeClr val="bg1"/>
                  </a:solidFill>
                  <a:latin typeface="黑体" panose="02010609060101010101" pitchFamily="49" charset="-122"/>
                  <a:ea typeface="黑体" panose="02010609060101010101" pitchFamily="49" charset="-122"/>
                </a:endParaRPr>
              </a:p>
              <a:p>
                <a:pPr algn="ctr"/>
                <a:r>
                  <a:rPr lang="zh-CN" altLang="en-US" sz="1600" b="1" dirty="0" smtClean="0">
                    <a:solidFill>
                      <a:schemeClr val="bg1"/>
                    </a:solidFill>
                    <a:latin typeface="黑体" panose="02010609060101010101" pitchFamily="49" charset="-122"/>
                    <a:ea typeface="黑体" panose="02010609060101010101" pitchFamily="49" charset="-122"/>
                  </a:rPr>
                  <a:t>“大资管”</a:t>
                </a:r>
                <a:endParaRPr lang="zh-CN" altLang="en-US" sz="1600" b="1" dirty="0">
                  <a:solidFill>
                    <a:schemeClr val="bg1"/>
                  </a:solidFill>
                  <a:latin typeface="黑体" panose="02010609060101010101" pitchFamily="49" charset="-122"/>
                  <a:ea typeface="黑体" panose="02010609060101010101" pitchFamily="49" charset="-122"/>
                </a:endParaRPr>
              </a:p>
            </p:txBody>
          </p:sp>
        </p:grpSp>
        <p:sp>
          <p:nvSpPr>
            <p:cNvPr id="32795" name="Text Box 27"/>
            <p:cNvSpPr txBox="1">
              <a:spLocks noChangeArrowheads="1"/>
            </p:cNvSpPr>
            <p:nvPr/>
          </p:nvSpPr>
          <p:spPr bwMode="auto">
            <a:xfrm>
              <a:off x="1667" y="1666"/>
              <a:ext cx="3785" cy="6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buClr>
                  <a:schemeClr val="tx2"/>
                </a:buClr>
                <a:buSzPct val="80000"/>
                <a:buFont typeface="Wingdings" pitchFamily="2" charset="2"/>
                <a:buChar char="p"/>
              </a:pPr>
              <a:r>
                <a:rPr lang="en-US" altLang="zh-CN" sz="1200" dirty="0" smtClean="0">
                  <a:solidFill>
                    <a:schemeClr val="tx1"/>
                  </a:solidFill>
                  <a:latin typeface="黑体" panose="02010609060101010101" pitchFamily="49" charset="-122"/>
                  <a:ea typeface="黑体" panose="02010609060101010101" pitchFamily="49" charset="-122"/>
                </a:rPr>
                <a:t> </a:t>
              </a:r>
              <a:r>
                <a:rPr lang="zh-CN" altLang="en-US" sz="1200" dirty="0" smtClean="0">
                  <a:solidFill>
                    <a:schemeClr val="tx1"/>
                  </a:solidFill>
                  <a:latin typeface="黑体" panose="02010609060101010101" pitchFamily="49" charset="-122"/>
                  <a:ea typeface="黑体" panose="02010609060101010101" pitchFamily="49" charset="-122"/>
                </a:rPr>
                <a:t>坚持一二级市场联动，打造大投行业务，巩固扩大本行市场地位和竞争优势</a:t>
              </a:r>
              <a:endParaRPr lang="zh-CN" altLang="en-US" sz="1200" dirty="0">
                <a:solidFill>
                  <a:schemeClr val="tx1"/>
                </a:solidFill>
                <a:latin typeface="黑体" panose="02010609060101010101" pitchFamily="49" charset="-122"/>
                <a:ea typeface="黑体" panose="02010609060101010101" pitchFamily="49" charset="-122"/>
              </a:endParaRPr>
            </a:p>
            <a:p>
              <a:pPr algn="l">
                <a:spcBef>
                  <a:spcPct val="50000"/>
                </a:spcBef>
                <a:buClr>
                  <a:schemeClr val="tx2"/>
                </a:buClr>
                <a:buSzPct val="80000"/>
                <a:buFont typeface="Wingdings" pitchFamily="2" charset="2"/>
                <a:buChar char="p"/>
              </a:pPr>
              <a:r>
                <a:rPr lang="zh-CN" altLang="en-US" sz="1200" dirty="0" smtClean="0">
                  <a:solidFill>
                    <a:schemeClr val="tx1"/>
                  </a:solidFill>
                  <a:latin typeface="黑体" panose="02010609060101010101" pitchFamily="49" charset="-122"/>
                  <a:ea typeface="黑体" panose="02010609060101010101" pitchFamily="49" charset="-122"/>
                </a:rPr>
                <a:t> </a:t>
              </a:r>
              <a:r>
                <a:rPr lang="zh-CN" altLang="en-US" sz="1200" dirty="0" smtClean="0">
                  <a:latin typeface="黑体" panose="02010609060101010101" pitchFamily="49" charset="-122"/>
                  <a:ea typeface="黑体" panose="02010609060101010101" pitchFamily="49" charset="-122"/>
                </a:rPr>
                <a:t>发挥集团多平台优势，加强业务协调联动和资源共享，形成大资管合力</a:t>
              </a:r>
              <a:endParaRPr lang="zh-CN" altLang="en-US" sz="1200" dirty="0" smtClean="0">
                <a:solidFill>
                  <a:schemeClr val="tx1"/>
                </a:solidFill>
                <a:latin typeface="黑体" panose="02010609060101010101" pitchFamily="49" charset="-122"/>
                <a:ea typeface="黑体" panose="02010609060101010101" pitchFamily="49" charset="-122"/>
              </a:endParaRPr>
            </a:p>
            <a:p>
              <a:pPr algn="l">
                <a:spcBef>
                  <a:spcPct val="50000"/>
                </a:spcBef>
                <a:buClr>
                  <a:schemeClr val="tx2"/>
                </a:buClr>
                <a:buSzPct val="80000"/>
                <a:buFont typeface="Wingdings" pitchFamily="2" charset="2"/>
                <a:buChar char="p"/>
              </a:pPr>
              <a:r>
                <a:rPr lang="en-US" altLang="zh-CN" sz="1200" dirty="0" smtClean="0">
                  <a:solidFill>
                    <a:schemeClr val="tx1"/>
                  </a:solidFill>
                  <a:latin typeface="黑体" panose="02010609060101010101" pitchFamily="49" charset="-122"/>
                  <a:ea typeface="黑体" panose="02010609060101010101" pitchFamily="49" charset="-122"/>
                </a:rPr>
                <a:t> </a:t>
              </a:r>
              <a:r>
                <a:rPr lang="zh-CN" altLang="en-US" sz="1200" dirty="0" smtClean="0">
                  <a:solidFill>
                    <a:schemeClr val="tx1"/>
                  </a:solidFill>
                  <a:latin typeface="黑体" panose="02010609060101010101" pitchFamily="49" charset="-122"/>
                  <a:ea typeface="黑体" panose="02010609060101010101" pitchFamily="49" charset="-122"/>
                </a:rPr>
                <a:t>坚持市场化方向，建立健全大投行、大财富、大资管发展相适应的工作机制</a:t>
              </a:r>
              <a:endParaRPr lang="en-US" altLang="zh-CN" sz="1200" dirty="0">
                <a:solidFill>
                  <a:schemeClr val="tx1"/>
                </a:solidFill>
                <a:latin typeface="黑体" panose="02010609060101010101" pitchFamily="49" charset="-122"/>
                <a:ea typeface="黑体" panose="02010609060101010101" pitchFamily="49" charset="-122"/>
              </a:endParaRPr>
            </a:p>
          </p:txBody>
        </p:sp>
      </p:grpSp>
      <p:grpSp>
        <p:nvGrpSpPr>
          <p:cNvPr id="4" name="组合 2"/>
          <p:cNvGrpSpPr/>
          <p:nvPr/>
        </p:nvGrpSpPr>
        <p:grpSpPr>
          <a:xfrm>
            <a:off x="539750" y="2895786"/>
            <a:ext cx="8209764" cy="971550"/>
            <a:chOff x="539750" y="3789363"/>
            <a:chExt cx="8209764" cy="1295400"/>
          </a:xfrm>
          <a:effectLst/>
        </p:grpSpPr>
        <p:grpSp>
          <p:nvGrpSpPr>
            <p:cNvPr id="5" name="Group 36"/>
            <p:cNvGrpSpPr>
              <a:grpSpLocks/>
            </p:cNvGrpSpPr>
            <p:nvPr/>
          </p:nvGrpSpPr>
          <p:grpSpPr bwMode="auto">
            <a:xfrm>
              <a:off x="539750" y="3789363"/>
              <a:ext cx="7962139" cy="1295400"/>
              <a:chOff x="567" y="618"/>
              <a:chExt cx="3871" cy="544"/>
            </a:xfrm>
          </p:grpSpPr>
          <p:sp>
            <p:nvSpPr>
              <p:cNvPr id="32805" name="AutoShape 37"/>
              <p:cNvSpPr>
                <a:spLocks noChangeArrowheads="1"/>
              </p:cNvSpPr>
              <p:nvPr/>
            </p:nvSpPr>
            <p:spPr bwMode="auto">
              <a:xfrm>
                <a:off x="567" y="618"/>
                <a:ext cx="3871" cy="544"/>
              </a:xfrm>
              <a:prstGeom prst="rect">
                <a:avLst/>
              </a:prstGeom>
              <a:solidFill>
                <a:srgbClr val="4F81BD">
                  <a:alpha val="30000"/>
                </a:srgbClr>
              </a:solidFill>
              <a:ln w="28575">
                <a:solidFill>
                  <a:srgbClr val="FFFFFF"/>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en-US">
                  <a:solidFill>
                    <a:schemeClr val="tx1"/>
                  </a:solidFill>
                  <a:latin typeface="华文中宋" pitchFamily="2" charset="-122"/>
                  <a:ea typeface="华文中宋" pitchFamily="2" charset="-122"/>
                </a:endParaRPr>
              </a:p>
            </p:txBody>
          </p:sp>
          <p:sp>
            <p:nvSpPr>
              <p:cNvPr id="32806" name="AutoShape 38"/>
              <p:cNvSpPr>
                <a:spLocks noChangeArrowheads="1"/>
              </p:cNvSpPr>
              <p:nvPr/>
            </p:nvSpPr>
            <p:spPr bwMode="auto">
              <a:xfrm>
                <a:off x="657" y="709"/>
                <a:ext cx="716" cy="362"/>
              </a:xfrm>
              <a:prstGeom prst="rect">
                <a:avLst/>
              </a:prstGeom>
              <a:solidFill>
                <a:srgbClr val="4F81BD"/>
              </a:solidFill>
              <a:ln w="15875">
                <a:solidFill>
                  <a:srgbClr val="FFFFFF"/>
                </a:solidFill>
                <a:round/>
                <a:headEnd/>
                <a:tailEnd/>
              </a:ln>
              <a:effectLst>
                <a:outerShdw dist="35921" dir="2700000" algn="ctr" rotWithShape="0">
                  <a:schemeClr val="bg2"/>
                </a:outerShdw>
              </a:effectLst>
              <a:extLst/>
            </p:spPr>
            <p:txBody>
              <a:bodyPr wrap="none" anchor="ctr"/>
              <a:lstStyle/>
              <a:p>
                <a:pPr algn="ctr"/>
                <a:r>
                  <a:rPr lang="zh-CN" altLang="en-US" sz="1600" b="1" dirty="0" smtClean="0">
                    <a:solidFill>
                      <a:schemeClr val="bg1"/>
                    </a:solidFill>
                    <a:latin typeface="黑体" panose="02010609060101010101" pitchFamily="49" charset="-122"/>
                    <a:ea typeface="黑体" panose="02010609060101010101" pitchFamily="49" charset="-122"/>
                  </a:rPr>
                  <a:t>深化改革</a:t>
                </a:r>
                <a:endParaRPr lang="en-US" altLang="zh-CN" sz="1600" b="1" dirty="0" smtClean="0">
                  <a:solidFill>
                    <a:schemeClr val="bg1"/>
                  </a:solidFill>
                  <a:latin typeface="黑体" panose="02010609060101010101" pitchFamily="49" charset="-122"/>
                  <a:ea typeface="黑体" panose="02010609060101010101" pitchFamily="49" charset="-122"/>
                </a:endParaRPr>
              </a:p>
              <a:p>
                <a:pPr algn="ctr"/>
                <a:r>
                  <a:rPr lang="zh-CN" altLang="en-US" sz="1600" b="1" dirty="0" smtClean="0">
                    <a:solidFill>
                      <a:schemeClr val="bg1"/>
                    </a:solidFill>
                    <a:latin typeface="黑体" panose="02010609060101010101" pitchFamily="49" charset="-122"/>
                    <a:ea typeface="黑体" panose="02010609060101010101" pitchFamily="49" charset="-122"/>
                  </a:rPr>
                  <a:t>推进专营</a:t>
                </a:r>
                <a:endParaRPr lang="zh-CN" altLang="en-US" sz="1600" b="1" dirty="0">
                  <a:solidFill>
                    <a:schemeClr val="bg1"/>
                  </a:solidFill>
                  <a:latin typeface="黑体" panose="02010609060101010101" pitchFamily="49" charset="-122"/>
                  <a:ea typeface="黑体" panose="02010609060101010101" pitchFamily="49" charset="-122"/>
                </a:endParaRPr>
              </a:p>
            </p:txBody>
          </p:sp>
        </p:grpSp>
        <p:sp>
          <p:nvSpPr>
            <p:cNvPr id="32807" name="Text Box 39"/>
            <p:cNvSpPr txBox="1">
              <a:spLocks noChangeArrowheads="1"/>
            </p:cNvSpPr>
            <p:nvPr/>
          </p:nvSpPr>
          <p:spPr bwMode="auto">
            <a:xfrm>
              <a:off x="2456597" y="3863171"/>
              <a:ext cx="6292917"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buClr>
                  <a:schemeClr val="tx2"/>
                </a:buClr>
                <a:buSzPct val="80000"/>
                <a:buFont typeface="Wingdings" pitchFamily="2" charset="2"/>
                <a:buChar char="p"/>
              </a:pPr>
              <a:r>
                <a:rPr lang="zh-CN" altLang="en-US" sz="1200" dirty="0" smtClean="0">
                  <a:solidFill>
                    <a:schemeClr val="tx1"/>
                  </a:solidFill>
                  <a:latin typeface="黑体" panose="02010609060101010101" pitchFamily="49" charset="-122"/>
                  <a:ea typeface="黑体" panose="02010609060101010101" pitchFamily="49" charset="-122"/>
                </a:rPr>
                <a:t> 推进同业业务专营，加强同业业务统一管理，健全风险内控机制</a:t>
              </a:r>
            </a:p>
            <a:p>
              <a:pPr algn="l">
                <a:spcBef>
                  <a:spcPct val="50000"/>
                </a:spcBef>
                <a:buClr>
                  <a:schemeClr val="tx2"/>
                </a:buClr>
                <a:buSzPct val="80000"/>
                <a:buFont typeface="Wingdings" pitchFamily="2" charset="2"/>
                <a:buChar char="p"/>
              </a:pPr>
              <a:r>
                <a:rPr lang="zh-CN" altLang="en-US" sz="1200" dirty="0" smtClean="0">
                  <a:solidFill>
                    <a:schemeClr val="tx1"/>
                  </a:solidFill>
                  <a:latin typeface="黑体" panose="02010609060101010101" pitchFamily="49" charset="-122"/>
                  <a:ea typeface="黑体" panose="02010609060101010101" pitchFamily="49" charset="-122"/>
                </a:rPr>
                <a:t> 稳妥构建产业金融专业化经营体系，稳步提升企金业务专营水平</a:t>
              </a:r>
              <a:endParaRPr lang="zh-CN" altLang="en-US" sz="1200" dirty="0">
                <a:solidFill>
                  <a:schemeClr val="tx1"/>
                </a:solidFill>
                <a:latin typeface="黑体" panose="02010609060101010101" pitchFamily="49" charset="-122"/>
                <a:ea typeface="黑体" panose="02010609060101010101" pitchFamily="49" charset="-122"/>
              </a:endParaRPr>
            </a:p>
            <a:p>
              <a:pPr>
                <a:spcBef>
                  <a:spcPct val="50000"/>
                </a:spcBef>
                <a:buClr>
                  <a:schemeClr val="tx2"/>
                </a:buClr>
                <a:buSzPct val="80000"/>
                <a:buFont typeface="Wingdings" pitchFamily="2" charset="2"/>
                <a:buChar char="p"/>
              </a:pPr>
              <a:r>
                <a:rPr lang="en-US" altLang="zh-CN" sz="1200" dirty="0" smtClean="0"/>
                <a:t>  </a:t>
              </a:r>
              <a:r>
                <a:rPr lang="zh-CN" altLang="en-US" sz="1200" dirty="0" smtClean="0">
                  <a:latin typeface="黑体" panose="02010609060101010101" pitchFamily="49" charset="-122"/>
                  <a:ea typeface="黑体" panose="02010609060101010101" pitchFamily="49" charset="-122"/>
                </a:rPr>
                <a:t>积极推进互联网金融发展，加强统筹规划和决策管理，力争早日突破</a:t>
              </a:r>
              <a:endParaRPr lang="zh-CN" altLang="en-US" sz="1200" dirty="0">
                <a:solidFill>
                  <a:schemeClr val="tx1"/>
                </a:solidFill>
                <a:latin typeface="黑体" panose="02010609060101010101" pitchFamily="49" charset="-122"/>
                <a:ea typeface="黑体" panose="02010609060101010101" pitchFamily="49" charset="-122"/>
              </a:endParaRPr>
            </a:p>
          </p:txBody>
        </p:sp>
      </p:grpSp>
      <p:grpSp>
        <p:nvGrpSpPr>
          <p:cNvPr id="6" name="组合 1"/>
          <p:cNvGrpSpPr/>
          <p:nvPr/>
        </p:nvGrpSpPr>
        <p:grpSpPr>
          <a:xfrm>
            <a:off x="539751" y="3922458"/>
            <a:ext cx="8278429" cy="971550"/>
            <a:chOff x="539750" y="5157788"/>
            <a:chExt cx="8280722" cy="1295400"/>
          </a:xfrm>
        </p:grpSpPr>
        <p:grpSp>
          <p:nvGrpSpPr>
            <p:cNvPr id="7" name="Group 44"/>
            <p:cNvGrpSpPr>
              <a:grpSpLocks/>
            </p:cNvGrpSpPr>
            <p:nvPr/>
          </p:nvGrpSpPr>
          <p:grpSpPr bwMode="auto">
            <a:xfrm>
              <a:off x="539750" y="5157788"/>
              <a:ext cx="7962659" cy="1295400"/>
              <a:chOff x="567" y="618"/>
              <a:chExt cx="3906" cy="544"/>
            </a:xfrm>
          </p:grpSpPr>
          <p:sp>
            <p:nvSpPr>
              <p:cNvPr id="32813" name="AutoShape 45"/>
              <p:cNvSpPr>
                <a:spLocks noChangeArrowheads="1"/>
              </p:cNvSpPr>
              <p:nvPr/>
            </p:nvSpPr>
            <p:spPr bwMode="auto">
              <a:xfrm>
                <a:off x="567" y="618"/>
                <a:ext cx="3906" cy="544"/>
              </a:xfrm>
              <a:prstGeom prst="rect">
                <a:avLst/>
              </a:prstGeom>
              <a:solidFill>
                <a:schemeClr val="accent1">
                  <a:alpha val="30000"/>
                </a:schemeClr>
              </a:solidFill>
              <a:ln w="28575">
                <a:solidFill>
                  <a:srgbClr val="FFFFFF"/>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en-US">
                  <a:solidFill>
                    <a:schemeClr val="tx1"/>
                  </a:solidFill>
                  <a:latin typeface="华文中宋" pitchFamily="2" charset="-122"/>
                  <a:ea typeface="华文中宋" pitchFamily="2" charset="-122"/>
                </a:endParaRPr>
              </a:p>
            </p:txBody>
          </p:sp>
          <p:sp>
            <p:nvSpPr>
              <p:cNvPr id="32814" name="AutoShape 46"/>
              <p:cNvSpPr>
                <a:spLocks noChangeArrowheads="1"/>
              </p:cNvSpPr>
              <p:nvPr/>
            </p:nvSpPr>
            <p:spPr bwMode="auto">
              <a:xfrm>
                <a:off x="657" y="709"/>
                <a:ext cx="723" cy="362"/>
              </a:xfrm>
              <a:prstGeom prst="rect">
                <a:avLst/>
              </a:prstGeom>
              <a:solidFill>
                <a:srgbClr val="4F81BD"/>
              </a:solidFill>
              <a:ln w="15875">
                <a:solidFill>
                  <a:srgbClr val="FFFFFF"/>
                </a:solidFill>
                <a:round/>
                <a:headEnd/>
                <a:tailEnd/>
              </a:ln>
              <a:effectLst>
                <a:outerShdw dist="35921" dir="2700000" algn="ctr" rotWithShape="0">
                  <a:schemeClr val="bg2"/>
                </a:outerShdw>
              </a:effectLst>
              <a:extLst/>
            </p:spPr>
            <p:txBody>
              <a:bodyPr wrap="none" anchor="ctr"/>
              <a:lstStyle/>
              <a:p>
                <a:pPr algn="ctr"/>
                <a:r>
                  <a:rPr lang="zh-CN" altLang="en-US" sz="1600" b="1" dirty="0">
                    <a:solidFill>
                      <a:schemeClr val="bg1"/>
                    </a:solidFill>
                    <a:latin typeface="黑体" panose="02010609060101010101" pitchFamily="49" charset="-122"/>
                    <a:ea typeface="黑体" panose="02010609060101010101" pitchFamily="49" charset="-122"/>
                  </a:rPr>
                  <a:t>强化管理</a:t>
                </a:r>
              </a:p>
              <a:p>
                <a:pPr algn="ctr"/>
                <a:r>
                  <a:rPr lang="zh-CN" altLang="en-US" sz="1600" b="1" dirty="0">
                    <a:solidFill>
                      <a:schemeClr val="bg1"/>
                    </a:solidFill>
                    <a:latin typeface="黑体" panose="02010609060101010101" pitchFamily="49" charset="-122"/>
                    <a:ea typeface="黑体" panose="02010609060101010101" pitchFamily="49" charset="-122"/>
                  </a:rPr>
                  <a:t>控制风险</a:t>
                </a:r>
              </a:p>
            </p:txBody>
          </p:sp>
        </p:grpSp>
        <p:sp>
          <p:nvSpPr>
            <p:cNvPr id="32815" name="Text Box 47"/>
            <p:cNvSpPr txBox="1">
              <a:spLocks noChangeArrowheads="1"/>
            </p:cNvSpPr>
            <p:nvPr/>
          </p:nvSpPr>
          <p:spPr bwMode="auto">
            <a:xfrm>
              <a:off x="2442949" y="5231596"/>
              <a:ext cx="6377523"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Clr>
                  <a:schemeClr val="tx2"/>
                </a:buClr>
                <a:buSzPct val="80000"/>
                <a:buFont typeface="Wingdings" pitchFamily="2" charset="2"/>
                <a:buChar char="p"/>
              </a:pPr>
              <a:r>
                <a:rPr lang="en-US" altLang="zh-CN" sz="1200" dirty="0" smtClean="0">
                  <a:solidFill>
                    <a:schemeClr val="tx1"/>
                  </a:solidFill>
                  <a:latin typeface="黑体" pitchFamily="2" charset="-122"/>
                  <a:ea typeface="黑体" pitchFamily="2" charset="-122"/>
                </a:rPr>
                <a:t> </a:t>
              </a:r>
              <a:r>
                <a:rPr lang="zh-CN" altLang="en-US" sz="1200" dirty="0" smtClean="0">
                  <a:solidFill>
                    <a:schemeClr val="tx1"/>
                  </a:solidFill>
                  <a:latin typeface="黑体" pitchFamily="2" charset="-122"/>
                  <a:ea typeface="黑体" pitchFamily="2" charset="-122"/>
                </a:rPr>
                <a:t>以“控新、降旧”为着力点，加大不良资产防范、化解和处置力度</a:t>
              </a:r>
              <a:endParaRPr lang="zh-CN" altLang="en-US" sz="1200" dirty="0">
                <a:solidFill>
                  <a:schemeClr val="tx1"/>
                </a:solidFill>
                <a:latin typeface="黑体" pitchFamily="2" charset="-122"/>
                <a:ea typeface="黑体" pitchFamily="2" charset="-122"/>
              </a:endParaRPr>
            </a:p>
            <a:p>
              <a:pPr algn="l">
                <a:spcBef>
                  <a:spcPct val="50000"/>
                </a:spcBef>
                <a:buClr>
                  <a:schemeClr val="tx2"/>
                </a:buClr>
                <a:buSzPct val="80000"/>
                <a:buFont typeface="Wingdings" pitchFamily="2" charset="2"/>
                <a:buChar char="p"/>
              </a:pPr>
              <a:r>
                <a:rPr lang="zh-CN" altLang="en-US" sz="1200" dirty="0" smtClean="0">
                  <a:latin typeface="黑体" pitchFamily="2" charset="-122"/>
                  <a:ea typeface="黑体" pitchFamily="2" charset="-122"/>
                </a:rPr>
                <a:t> 加强重点领域风控管理，全方位开展重点行业、区域、客户及产品风险排查</a:t>
              </a:r>
              <a:endParaRPr lang="zh-CN" altLang="en-US" sz="1200" dirty="0">
                <a:solidFill>
                  <a:schemeClr val="tx1"/>
                </a:solidFill>
                <a:latin typeface="黑体" pitchFamily="2" charset="-122"/>
                <a:ea typeface="黑体" pitchFamily="2" charset="-122"/>
              </a:endParaRPr>
            </a:p>
            <a:p>
              <a:pPr algn="l">
                <a:spcBef>
                  <a:spcPct val="50000"/>
                </a:spcBef>
                <a:buClr>
                  <a:schemeClr val="tx2"/>
                </a:buClr>
                <a:buSzPct val="80000"/>
                <a:buFont typeface="Wingdings" pitchFamily="2" charset="2"/>
                <a:buChar char="p"/>
              </a:pPr>
              <a:r>
                <a:rPr lang="zh-CN" altLang="en-US" sz="1200" dirty="0" smtClean="0">
                  <a:solidFill>
                    <a:schemeClr val="tx1"/>
                  </a:solidFill>
                  <a:latin typeface="黑体" panose="02010609060101010101" pitchFamily="49" charset="-122"/>
                  <a:ea typeface="黑体" panose="02010609060101010101" pitchFamily="49" charset="-122"/>
                </a:rPr>
                <a:t> 围绕新资本协议实施，构建先进风险管理机制，提升风险管理精细化水平</a:t>
              </a:r>
              <a:endParaRPr lang="en-US" altLang="zh-CN" sz="1200" dirty="0">
                <a:solidFill>
                  <a:schemeClr val="tx1"/>
                </a:solidFill>
                <a:latin typeface="黑体" panose="02010609060101010101" pitchFamily="49" charset="-122"/>
                <a:ea typeface="黑体" panose="02010609060101010101" pitchFamily="49" charset="-122"/>
              </a:endParaRPr>
            </a:p>
          </p:txBody>
        </p:sp>
      </p:grpSp>
      <p:grpSp>
        <p:nvGrpSpPr>
          <p:cNvPr id="8" name="组合 3"/>
          <p:cNvGrpSpPr/>
          <p:nvPr/>
        </p:nvGrpSpPr>
        <p:grpSpPr>
          <a:xfrm>
            <a:off x="539750" y="845569"/>
            <a:ext cx="7949157" cy="971551"/>
            <a:chOff x="539750" y="982664"/>
            <a:chExt cx="7622217" cy="1295401"/>
          </a:xfrm>
          <a:effectLst/>
        </p:grpSpPr>
        <p:grpSp>
          <p:nvGrpSpPr>
            <p:cNvPr id="9" name="Group 49"/>
            <p:cNvGrpSpPr>
              <a:grpSpLocks/>
            </p:cNvGrpSpPr>
            <p:nvPr/>
          </p:nvGrpSpPr>
          <p:grpSpPr bwMode="auto">
            <a:xfrm>
              <a:off x="539750" y="982664"/>
              <a:ext cx="7622217" cy="1295401"/>
              <a:chOff x="567" y="618"/>
              <a:chExt cx="3739" cy="544"/>
            </a:xfrm>
          </p:grpSpPr>
          <p:sp>
            <p:nvSpPr>
              <p:cNvPr id="32818" name="AutoShape 50"/>
              <p:cNvSpPr>
                <a:spLocks noChangeArrowheads="1"/>
              </p:cNvSpPr>
              <p:nvPr/>
            </p:nvSpPr>
            <p:spPr bwMode="auto">
              <a:xfrm>
                <a:off x="567" y="618"/>
                <a:ext cx="3739" cy="544"/>
              </a:xfrm>
              <a:prstGeom prst="rect">
                <a:avLst/>
              </a:prstGeom>
              <a:solidFill>
                <a:srgbClr val="4F81BD">
                  <a:alpha val="30000"/>
                </a:srgbClr>
              </a:solidFill>
              <a:ln w="28575">
                <a:solidFill>
                  <a:srgbClr val="FFFFFF"/>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en-US">
                  <a:solidFill>
                    <a:schemeClr val="tx1"/>
                  </a:solidFill>
                  <a:latin typeface="华文中宋" pitchFamily="2" charset="-122"/>
                  <a:ea typeface="华文中宋" pitchFamily="2" charset="-122"/>
                </a:endParaRPr>
              </a:p>
            </p:txBody>
          </p:sp>
          <p:sp>
            <p:nvSpPr>
              <p:cNvPr id="32819" name="AutoShape 51"/>
              <p:cNvSpPr>
                <a:spLocks noChangeArrowheads="1"/>
              </p:cNvSpPr>
              <p:nvPr/>
            </p:nvSpPr>
            <p:spPr bwMode="auto">
              <a:xfrm>
                <a:off x="657" y="709"/>
                <a:ext cx="689" cy="362"/>
              </a:xfrm>
              <a:prstGeom prst="rect">
                <a:avLst/>
              </a:prstGeom>
              <a:solidFill>
                <a:srgbClr val="4F81BD"/>
              </a:solidFill>
              <a:ln w="19050">
                <a:solidFill>
                  <a:srgbClr val="FFFFFF"/>
                </a:solidFill>
                <a:round/>
                <a:headEnd/>
                <a:tailEnd/>
              </a:ln>
              <a:effectLst>
                <a:outerShdw dist="35560" dir="2700000" algn="ctr" rotWithShape="0">
                  <a:schemeClr val="bg2"/>
                </a:outerShdw>
              </a:effectLst>
              <a:extLst/>
            </p:spPr>
            <p:txBody>
              <a:bodyPr wrap="none" anchor="ctr"/>
              <a:lstStyle/>
              <a:p>
                <a:pPr algn="ctr"/>
                <a:r>
                  <a:rPr lang="zh-CN" altLang="en-US" sz="1600" b="1" dirty="0" smtClean="0">
                    <a:solidFill>
                      <a:schemeClr val="bg1"/>
                    </a:solidFill>
                    <a:latin typeface="黑体" panose="02010609060101010101" pitchFamily="49" charset="-122"/>
                    <a:ea typeface="黑体" panose="02010609060101010101" pitchFamily="49" charset="-122"/>
                  </a:rPr>
                  <a:t>优化结构</a:t>
                </a:r>
                <a:endParaRPr lang="en-US" altLang="zh-CN" sz="1600" b="1" dirty="0" smtClean="0">
                  <a:solidFill>
                    <a:schemeClr val="bg1"/>
                  </a:solidFill>
                  <a:latin typeface="黑体" panose="02010609060101010101" pitchFamily="49" charset="-122"/>
                  <a:ea typeface="黑体" panose="02010609060101010101" pitchFamily="49" charset="-122"/>
                </a:endParaRPr>
              </a:p>
              <a:p>
                <a:pPr algn="ctr"/>
                <a:r>
                  <a:rPr lang="zh-CN" altLang="en-US" sz="1600" b="1" dirty="0" smtClean="0">
                    <a:solidFill>
                      <a:schemeClr val="bg1"/>
                    </a:solidFill>
                    <a:latin typeface="黑体" panose="02010609060101010101" pitchFamily="49" charset="-122"/>
                    <a:ea typeface="黑体" panose="02010609060101010101" pitchFamily="49" charset="-122"/>
                  </a:rPr>
                  <a:t>加快转型</a:t>
                </a:r>
                <a:endParaRPr lang="zh-CN" altLang="en-US" sz="1600" b="1" dirty="0">
                  <a:solidFill>
                    <a:schemeClr val="bg1"/>
                  </a:solidFill>
                  <a:latin typeface="黑体" panose="02010609060101010101" pitchFamily="49" charset="-122"/>
                  <a:ea typeface="黑体" panose="02010609060101010101" pitchFamily="49" charset="-122"/>
                </a:endParaRPr>
              </a:p>
            </p:txBody>
          </p:sp>
        </p:grpSp>
        <p:sp>
          <p:nvSpPr>
            <p:cNvPr id="32820" name="Text Box 52"/>
            <p:cNvSpPr txBox="1">
              <a:spLocks noChangeArrowheads="1"/>
            </p:cNvSpPr>
            <p:nvPr/>
          </p:nvSpPr>
          <p:spPr bwMode="auto">
            <a:xfrm>
              <a:off x="2365095" y="1021272"/>
              <a:ext cx="5716896"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buClr>
                  <a:schemeClr val="tx2"/>
                </a:buClr>
                <a:buSzPct val="80000"/>
                <a:buFont typeface="Wingdings" pitchFamily="2" charset="2"/>
                <a:buChar char="p"/>
              </a:pPr>
              <a:r>
                <a:rPr lang="zh-CN" altLang="en-US" sz="1200" dirty="0" smtClean="0">
                  <a:solidFill>
                    <a:schemeClr val="tx1"/>
                  </a:solidFill>
                  <a:latin typeface="黑体" panose="02010609060101010101" pitchFamily="49" charset="-122"/>
                  <a:ea typeface="黑体" panose="02010609060101010101" pitchFamily="49" charset="-122"/>
                </a:rPr>
                <a:t> 优化资产负债管理政策，稳妥发展优质资产业务</a:t>
              </a:r>
              <a:endParaRPr lang="zh-CN" altLang="en-US" sz="1200" dirty="0">
                <a:solidFill>
                  <a:schemeClr val="tx1"/>
                </a:solidFill>
                <a:latin typeface="黑体" panose="02010609060101010101" pitchFamily="49" charset="-122"/>
                <a:ea typeface="黑体" panose="02010609060101010101" pitchFamily="49" charset="-122"/>
              </a:endParaRPr>
            </a:p>
            <a:p>
              <a:pPr algn="l">
                <a:spcBef>
                  <a:spcPct val="50000"/>
                </a:spcBef>
                <a:buClr>
                  <a:schemeClr val="tx2"/>
                </a:buClr>
                <a:buSzPct val="80000"/>
                <a:buFont typeface="Wingdings" pitchFamily="2" charset="2"/>
                <a:buChar char="p"/>
              </a:pPr>
              <a:r>
                <a:rPr lang="zh-CN" altLang="en-US" sz="1200" dirty="0" smtClean="0">
                  <a:solidFill>
                    <a:schemeClr val="tx1"/>
                  </a:solidFill>
                  <a:latin typeface="黑体" panose="02010609060101010101" pitchFamily="49" charset="-122"/>
                  <a:ea typeface="黑体" panose="02010609060101010101" pitchFamily="49" charset="-122"/>
                </a:rPr>
                <a:t> 多渠道拓展负债来源，大力拓展结算型负债，稳健发展</a:t>
              </a:r>
              <a:r>
                <a:rPr lang="en-US" altLang="zh-CN" sz="1200" dirty="0" smtClean="0">
                  <a:solidFill>
                    <a:schemeClr val="tx1"/>
                  </a:solidFill>
                  <a:latin typeface="黑体" panose="02010609060101010101" pitchFamily="49" charset="-122"/>
                  <a:ea typeface="黑体" panose="02010609060101010101" pitchFamily="49" charset="-122"/>
                </a:rPr>
                <a:t>CD</a:t>
              </a:r>
              <a:r>
                <a:rPr lang="zh-CN" altLang="en-US" sz="1200" dirty="0" smtClean="0">
                  <a:solidFill>
                    <a:schemeClr val="tx1"/>
                  </a:solidFill>
                  <a:latin typeface="黑体" panose="02010609060101010101" pitchFamily="49" charset="-122"/>
                  <a:ea typeface="黑体" panose="02010609060101010101" pitchFamily="49" charset="-122"/>
                </a:rPr>
                <a:t>等主动负债</a:t>
              </a:r>
              <a:endParaRPr lang="zh-CN" altLang="en-US" sz="1200" dirty="0">
                <a:solidFill>
                  <a:schemeClr val="tx1"/>
                </a:solidFill>
                <a:latin typeface="黑体" panose="02010609060101010101" pitchFamily="49" charset="-122"/>
                <a:ea typeface="黑体" panose="02010609060101010101" pitchFamily="49" charset="-122"/>
              </a:endParaRPr>
            </a:p>
            <a:p>
              <a:pPr algn="l">
                <a:spcBef>
                  <a:spcPct val="50000"/>
                </a:spcBef>
                <a:buClr>
                  <a:schemeClr val="tx2"/>
                </a:buClr>
                <a:buSzPct val="80000"/>
                <a:buFont typeface="Wingdings" pitchFamily="2" charset="2"/>
                <a:buChar char="p"/>
              </a:pPr>
              <a:r>
                <a:rPr lang="zh-CN" altLang="en-US" sz="1200" dirty="0" smtClean="0">
                  <a:latin typeface="黑体" pitchFamily="2" charset="-122"/>
                  <a:ea typeface="黑体" pitchFamily="2" charset="-122"/>
                </a:rPr>
                <a:t> 依托小微企业专营体系和社区银行建设，加快推动客户重心下沉</a:t>
              </a:r>
              <a:endParaRPr lang="zh-CN" altLang="en-US" sz="1200" dirty="0">
                <a:solidFill>
                  <a:schemeClr val="tx1"/>
                </a:solidFill>
                <a:latin typeface="黑体" panose="02010609060101010101" pitchFamily="49" charset="-122"/>
                <a:ea typeface="黑体" panose="02010609060101010101" pitchFamily="49" charset="-122"/>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356802" y="1768075"/>
            <a:ext cx="3143272" cy="1015663"/>
          </a:xfrm>
          <a:prstGeom prst="rect">
            <a:avLst/>
          </a:prstGeom>
          <a:noFill/>
        </p:spPr>
        <p:txBody>
          <a:bodyPr wrap="square" rtlCol="0">
            <a:spAutoFit/>
          </a:bodyPr>
          <a:lstStyle/>
          <a:p>
            <a:r>
              <a:rPr lang="en-US" altLang="zh-CN" sz="6000" b="1" dirty="0" smtClean="0">
                <a:solidFill>
                  <a:srgbClr val="0A2E6C"/>
                </a:solidFill>
                <a:effectLst>
                  <a:reflection blurRad="6350" stA="50000" endA="300" endPos="50000" dist="60007" dir="5400000" sy="-100000" algn="bl" rotWithShape="0"/>
                </a:effectLst>
                <a:latin typeface="微软雅黑" pitchFamily="34" charset="-122"/>
                <a:ea typeface="微软雅黑" pitchFamily="34" charset="-122"/>
              </a:rPr>
              <a:t>Q &amp; A</a:t>
            </a:r>
            <a:endParaRPr lang="zh-CN" altLang="en-US" sz="6000" b="1" dirty="0">
              <a:solidFill>
                <a:srgbClr val="0A2E6C"/>
              </a:solidFill>
              <a:effectLst>
                <a:reflection blurRad="6350" stA="50000" endA="300" endPos="50000" dist="60007" dir="5400000" sy="-100000" algn="bl" rotWithShape="0"/>
              </a:effectLst>
              <a:latin typeface="微软雅黑" pitchFamily="34" charset="-122"/>
              <a:ea typeface="微软雅黑" pitchFamily="34" charset="-122"/>
            </a:endParaRPr>
          </a:p>
        </p:txBody>
      </p:sp>
      <p:sp>
        <p:nvSpPr>
          <p:cNvPr id="17" name="矩形 16"/>
          <p:cNvSpPr/>
          <p:nvPr/>
        </p:nvSpPr>
        <p:spPr>
          <a:xfrm>
            <a:off x="0" y="4875608"/>
            <a:ext cx="9215502" cy="267893"/>
          </a:xfrm>
          <a:prstGeom prst="rect">
            <a:avLst/>
          </a:prstGeom>
          <a:gradFill flip="none" rotWithShape="1">
            <a:gsLst>
              <a:gs pos="0">
                <a:srgbClr val="0A2E6C">
                  <a:shade val="30000"/>
                  <a:satMod val="115000"/>
                </a:srgbClr>
              </a:gs>
              <a:gs pos="50000">
                <a:srgbClr val="0A2E6C">
                  <a:shade val="67500"/>
                  <a:satMod val="115000"/>
                </a:srgbClr>
              </a:gs>
              <a:gs pos="100000">
                <a:srgbClr val="0A2E6C">
                  <a:shade val="100000"/>
                  <a:satMod val="115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2464109" y="3857634"/>
            <a:ext cx="4429156" cy="369332"/>
          </a:xfrm>
          <a:prstGeom prst="rect">
            <a:avLst/>
          </a:prstGeom>
          <a:noFill/>
        </p:spPr>
        <p:txBody>
          <a:bodyPr wrap="square" rtlCol="0">
            <a:spAutoFit/>
          </a:bodyPr>
          <a:lstStyle/>
          <a:p>
            <a:r>
              <a:rPr lang="zh-CN" altLang="en-US" dirty="0" smtClean="0">
                <a:solidFill>
                  <a:srgbClr val="0A2E6C"/>
                </a:solidFill>
                <a:latin typeface="黑体" pitchFamily="2" charset="-122"/>
                <a:ea typeface="黑体" pitchFamily="2" charset="-122"/>
              </a:rPr>
              <a:t>欢迎通过投资者关系邮箱与我们保持联系</a:t>
            </a:r>
            <a:endParaRPr lang="en-US" altLang="zh-CN" dirty="0" smtClean="0">
              <a:solidFill>
                <a:srgbClr val="0A2E6C"/>
              </a:solidFill>
              <a:latin typeface="黑体" pitchFamily="2" charset="-122"/>
              <a:ea typeface="黑体" pitchFamily="2" charset="-122"/>
            </a:endParaRPr>
          </a:p>
        </p:txBody>
      </p:sp>
      <p:sp>
        <p:nvSpPr>
          <p:cNvPr id="5" name="TextBox 4"/>
          <p:cNvSpPr txBox="1"/>
          <p:nvPr/>
        </p:nvSpPr>
        <p:spPr>
          <a:xfrm>
            <a:off x="3607117" y="4179105"/>
            <a:ext cx="2389917" cy="369332"/>
          </a:xfrm>
          <a:prstGeom prst="rect">
            <a:avLst/>
          </a:prstGeom>
          <a:noFill/>
        </p:spPr>
        <p:txBody>
          <a:bodyPr wrap="square" rtlCol="0">
            <a:spAutoFit/>
          </a:bodyPr>
          <a:lstStyle/>
          <a:p>
            <a:r>
              <a:rPr lang="en-US" altLang="zh-CN" dirty="0" smtClean="0">
                <a:solidFill>
                  <a:srgbClr val="0A2E6C"/>
                </a:solidFill>
                <a:latin typeface="黑体" pitchFamily="2" charset="-122"/>
                <a:ea typeface="黑体" pitchFamily="2" charset="-122"/>
              </a:rPr>
              <a:t>irm</a:t>
            </a:r>
            <a:r>
              <a:rPr lang="en-US" altLang="zh-CN" dirty="0" smtClean="0">
                <a:solidFill>
                  <a:srgbClr val="0A2E6C"/>
                </a:solidFill>
                <a:latin typeface="+mj-lt"/>
                <a:ea typeface="黑体" pitchFamily="2" charset="-122"/>
              </a:rPr>
              <a:t>@</a:t>
            </a:r>
            <a:r>
              <a:rPr lang="en-US" altLang="zh-CN" dirty="0" smtClean="0">
                <a:solidFill>
                  <a:srgbClr val="0A2E6C"/>
                </a:solidFill>
                <a:latin typeface="黑体" pitchFamily="2" charset="-122"/>
                <a:ea typeface="黑体" pitchFamily="2" charset="-122"/>
              </a:rPr>
              <a:t>cib.com.cn</a:t>
            </a:r>
            <a:endParaRPr lang="zh-CN" altLang="en-US" dirty="0" smtClean="0">
              <a:solidFill>
                <a:srgbClr val="0A2E6C"/>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42613"/>
            <a:ext cx="1714512" cy="400110"/>
          </a:xfrm>
          <a:prstGeom prst="rect">
            <a:avLst/>
          </a:prstGeom>
          <a:noFill/>
        </p:spPr>
        <p:txBody>
          <a:bodyPr wrap="square" rtlCol="0">
            <a:spAutoFit/>
          </a:bodyPr>
          <a:lstStyle/>
          <a:p>
            <a:r>
              <a:rPr lang="zh-CN" altLang="en-US" sz="2000" b="1" dirty="0" smtClean="0">
                <a:latin typeface="黑体" pitchFamily="2" charset="-122"/>
                <a:ea typeface="黑体" pitchFamily="2" charset="-122"/>
              </a:rPr>
              <a:t>免责声明</a:t>
            </a:r>
            <a:endParaRPr lang="zh-CN" altLang="en-US" sz="2000" b="1" dirty="0">
              <a:latin typeface="黑体" pitchFamily="2" charset="-122"/>
              <a:ea typeface="黑体" pitchFamily="2" charset="-122"/>
            </a:endParaRPr>
          </a:p>
        </p:txBody>
      </p:sp>
      <p:sp>
        <p:nvSpPr>
          <p:cNvPr id="3" name="矩形 2"/>
          <p:cNvSpPr/>
          <p:nvPr/>
        </p:nvSpPr>
        <p:spPr>
          <a:xfrm>
            <a:off x="544176" y="1097232"/>
            <a:ext cx="8001056" cy="3416320"/>
          </a:xfrm>
          <a:prstGeom prst="rect">
            <a:avLst/>
          </a:prstGeom>
        </p:spPr>
        <p:txBody>
          <a:bodyPr wrap="square">
            <a:spAutoFit/>
          </a:bodyPr>
          <a:lstStyle/>
          <a:p>
            <a:pPr algn="just">
              <a:lnSpc>
                <a:spcPct val="150000"/>
              </a:lnSpc>
            </a:pPr>
            <a:r>
              <a:rPr lang="zh-CN" altLang="en-US" dirty="0" smtClean="0">
                <a:latin typeface="黑体" pitchFamily="2" charset="-122"/>
                <a:ea typeface="黑体" pitchFamily="2" charset="-122"/>
              </a:rPr>
              <a:t>    </a:t>
            </a:r>
            <a:r>
              <a:rPr lang="zh-CN" altLang="en-US" dirty="0" smtClean="0">
                <a:solidFill>
                  <a:srgbClr val="0A2E6C"/>
                </a:solidFill>
                <a:latin typeface="黑体" pitchFamily="2" charset="-122"/>
                <a:ea typeface="黑体" pitchFamily="2" charset="-122"/>
              </a:rPr>
              <a:t>本资料由兴业银行股份有限公司（以下简称“公司”）制备，未经独立验证。本资料未明示或暗示任何陈述或保证，本资料所表述或包含的信息可不经通知而进行修改，其准确性、公正性或完整性也不应被依赖。</a:t>
            </a:r>
            <a:endParaRPr lang="en-US" altLang="zh-CN" dirty="0" smtClean="0">
              <a:solidFill>
                <a:srgbClr val="0A2E6C"/>
              </a:solidFill>
              <a:latin typeface="黑体" pitchFamily="2" charset="-122"/>
              <a:ea typeface="黑体" pitchFamily="2" charset="-122"/>
            </a:endParaRPr>
          </a:p>
          <a:p>
            <a:pPr algn="just">
              <a:lnSpc>
                <a:spcPct val="150000"/>
              </a:lnSpc>
            </a:pPr>
            <a:r>
              <a:rPr lang="en-US" altLang="zh-CN" dirty="0" smtClean="0">
                <a:solidFill>
                  <a:srgbClr val="0A2E6C"/>
                </a:solidFill>
                <a:latin typeface="黑体" pitchFamily="2" charset="-122"/>
                <a:ea typeface="黑体" pitchFamily="2" charset="-122"/>
              </a:rPr>
              <a:t>    </a:t>
            </a:r>
            <a:r>
              <a:rPr lang="zh-CN" altLang="en-US" dirty="0" smtClean="0">
                <a:solidFill>
                  <a:srgbClr val="0A2E6C"/>
                </a:solidFill>
                <a:latin typeface="黑体" pitchFamily="2" charset="-122"/>
                <a:ea typeface="黑体" pitchFamily="2" charset="-122"/>
              </a:rPr>
              <a:t>本资料包含若干对公司财务状况、经营管理及业务发展的前瞻性陈述，这些陈述乃基于现行计划、估计及预测而作出。虽然公司相信这些前瞻性陈述所反映的期望是合理的，但不能保证这些期望将会证实为正确。务请注意，多种因素均可导致实际结果偏离任何前瞻性陈述所预期或暗示的状况。本报告的前瞻性陈述不构成公司对投资者的实质承诺，请投资者注意投资风险。</a:t>
            </a:r>
            <a:endParaRPr lang="zh-CN" altLang="en-US" dirty="0">
              <a:solidFill>
                <a:srgbClr val="0A2E6C"/>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42613"/>
            <a:ext cx="1714512" cy="400110"/>
          </a:xfrm>
          <a:prstGeom prst="rect">
            <a:avLst/>
          </a:prstGeom>
          <a:noFill/>
        </p:spPr>
        <p:txBody>
          <a:bodyPr wrap="square" rtlCol="0">
            <a:spAutoFit/>
          </a:bodyPr>
          <a:lstStyle/>
          <a:p>
            <a:r>
              <a:rPr lang="zh-CN" altLang="en-US" sz="2000" b="1" dirty="0">
                <a:latin typeface="黑体" pitchFamily="2" charset="-122"/>
                <a:ea typeface="黑体" pitchFamily="2" charset="-122"/>
              </a:rPr>
              <a:t>目录</a:t>
            </a:r>
          </a:p>
        </p:txBody>
      </p:sp>
      <p:grpSp>
        <p:nvGrpSpPr>
          <p:cNvPr id="4" name="组合 5"/>
          <p:cNvGrpSpPr/>
          <p:nvPr/>
        </p:nvGrpSpPr>
        <p:grpSpPr>
          <a:xfrm>
            <a:off x="2252290" y="3654220"/>
            <a:ext cx="4714908" cy="535784"/>
            <a:chOff x="2143108" y="1428737"/>
            <a:chExt cx="4714908" cy="892083"/>
          </a:xfrm>
        </p:grpSpPr>
        <p:sp>
          <p:nvSpPr>
            <p:cNvPr id="3" name="Freeform 5"/>
            <p:cNvSpPr>
              <a:spLocks/>
            </p:cNvSpPr>
            <p:nvPr/>
          </p:nvSpPr>
          <p:spPr bwMode="auto">
            <a:xfrm>
              <a:off x="2143108" y="1428737"/>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alpha val="30000"/>
              </a:srgbClr>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5" name="TextBox 4"/>
            <p:cNvSpPr txBox="1"/>
            <p:nvPr/>
          </p:nvSpPr>
          <p:spPr>
            <a:xfrm>
              <a:off x="3286116" y="1519656"/>
              <a:ext cx="3143272" cy="691806"/>
            </a:xfrm>
            <a:prstGeom prst="rect">
              <a:avLst/>
            </a:prstGeom>
            <a:noFill/>
          </p:spPr>
          <p:txBody>
            <a:bodyPr wrap="square" rtlCol="0">
              <a:spAutoFit/>
            </a:bodyPr>
            <a:lstStyle/>
            <a:p>
              <a:r>
                <a:rPr lang="en-US" altLang="zh-CN" sz="2100" b="1" dirty="0" smtClean="0">
                  <a:solidFill>
                    <a:srgbClr val="000000"/>
                  </a:solidFill>
                  <a:latin typeface="黑体" pitchFamily="2" charset="-122"/>
                  <a:ea typeface="黑体" pitchFamily="2" charset="-122"/>
                </a:rPr>
                <a:t>2014</a:t>
              </a:r>
              <a:r>
                <a:rPr lang="zh-CN" altLang="en-US" sz="2100" b="1" dirty="0" smtClean="0">
                  <a:solidFill>
                    <a:srgbClr val="000000"/>
                  </a:solidFill>
                  <a:latin typeface="黑体" pitchFamily="2" charset="-122"/>
                  <a:ea typeface="黑体" pitchFamily="2" charset="-122"/>
                </a:rPr>
                <a:t>年下半年工作重点</a:t>
              </a:r>
              <a:endParaRPr lang="zh-CN" altLang="en-US" sz="2100" b="1" dirty="0">
                <a:solidFill>
                  <a:srgbClr val="000000"/>
                </a:solidFill>
                <a:latin typeface="黑体" pitchFamily="2" charset="-122"/>
                <a:ea typeface="黑体" pitchFamily="2" charset="-122"/>
              </a:endParaRPr>
            </a:p>
          </p:txBody>
        </p:sp>
      </p:grpSp>
      <p:grpSp>
        <p:nvGrpSpPr>
          <p:cNvPr id="13" name="组合 5"/>
          <p:cNvGrpSpPr/>
          <p:nvPr/>
        </p:nvGrpSpPr>
        <p:grpSpPr>
          <a:xfrm>
            <a:off x="2268212" y="2552820"/>
            <a:ext cx="4714908" cy="535784"/>
            <a:chOff x="2143108" y="1428737"/>
            <a:chExt cx="4714908" cy="892083"/>
          </a:xfrm>
        </p:grpSpPr>
        <p:sp>
          <p:nvSpPr>
            <p:cNvPr id="15" name="Freeform 5"/>
            <p:cNvSpPr>
              <a:spLocks/>
            </p:cNvSpPr>
            <p:nvPr/>
          </p:nvSpPr>
          <p:spPr bwMode="auto">
            <a:xfrm>
              <a:off x="2143108" y="1428737"/>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alpha val="30000"/>
              </a:srgbClr>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6" name="TextBox 15"/>
            <p:cNvSpPr txBox="1"/>
            <p:nvPr/>
          </p:nvSpPr>
          <p:spPr>
            <a:xfrm>
              <a:off x="3286116" y="1489510"/>
              <a:ext cx="3143272" cy="691806"/>
            </a:xfrm>
            <a:prstGeom prst="rect">
              <a:avLst/>
            </a:prstGeom>
            <a:noFill/>
          </p:spPr>
          <p:txBody>
            <a:bodyPr wrap="square" rtlCol="0">
              <a:spAutoFit/>
            </a:bodyPr>
            <a:lstStyle/>
            <a:p>
              <a:r>
                <a:rPr lang="en-US" altLang="zh-CN" sz="2100" b="1" dirty="0" smtClean="0">
                  <a:solidFill>
                    <a:srgbClr val="000000"/>
                  </a:solidFill>
                  <a:latin typeface="黑体" pitchFamily="2" charset="-122"/>
                  <a:ea typeface="黑体" pitchFamily="2" charset="-122"/>
                </a:rPr>
                <a:t>2014</a:t>
              </a:r>
              <a:r>
                <a:rPr lang="zh-CN" altLang="en-US" sz="2100" b="1" dirty="0" smtClean="0">
                  <a:solidFill>
                    <a:srgbClr val="000000"/>
                  </a:solidFill>
                  <a:latin typeface="黑体" pitchFamily="2" charset="-122"/>
                  <a:ea typeface="黑体" pitchFamily="2" charset="-122"/>
                </a:rPr>
                <a:t>年半年度经营成效</a:t>
              </a:r>
              <a:endParaRPr lang="zh-CN" altLang="en-US" sz="2100" b="1" dirty="0">
                <a:solidFill>
                  <a:srgbClr val="000000"/>
                </a:solidFill>
                <a:latin typeface="黑体" pitchFamily="2" charset="-122"/>
                <a:ea typeface="黑体" pitchFamily="2" charset="-122"/>
              </a:endParaRPr>
            </a:p>
          </p:txBody>
        </p:sp>
      </p:grpSp>
      <p:grpSp>
        <p:nvGrpSpPr>
          <p:cNvPr id="19" name="组合 5"/>
          <p:cNvGrpSpPr/>
          <p:nvPr/>
        </p:nvGrpSpPr>
        <p:grpSpPr>
          <a:xfrm>
            <a:off x="2268212" y="1475689"/>
            <a:ext cx="4714908" cy="535784"/>
            <a:chOff x="2143108" y="1428737"/>
            <a:chExt cx="4714908" cy="892083"/>
          </a:xfrm>
        </p:grpSpPr>
        <p:sp>
          <p:nvSpPr>
            <p:cNvPr id="20" name="Freeform 5"/>
            <p:cNvSpPr>
              <a:spLocks/>
            </p:cNvSpPr>
            <p:nvPr/>
          </p:nvSpPr>
          <p:spPr bwMode="auto">
            <a:xfrm>
              <a:off x="2143108" y="1428737"/>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1" name="TextBox 20"/>
            <p:cNvSpPr txBox="1"/>
            <p:nvPr/>
          </p:nvSpPr>
          <p:spPr>
            <a:xfrm>
              <a:off x="3286116" y="1519656"/>
              <a:ext cx="3143272" cy="691806"/>
            </a:xfrm>
            <a:prstGeom prst="rect">
              <a:avLst/>
            </a:prstGeom>
            <a:noFill/>
          </p:spPr>
          <p:txBody>
            <a:bodyPr wrap="square" rtlCol="0">
              <a:spAutoFit/>
            </a:bodyPr>
            <a:lstStyle/>
            <a:p>
              <a:r>
                <a:rPr lang="en-US" altLang="zh-CN" sz="2100" b="1" dirty="0" smtClean="0">
                  <a:solidFill>
                    <a:schemeClr val="bg1"/>
                  </a:solidFill>
                  <a:latin typeface="黑体" pitchFamily="2" charset="-122"/>
                  <a:ea typeface="黑体" pitchFamily="2" charset="-122"/>
                </a:rPr>
                <a:t>2014</a:t>
              </a:r>
              <a:r>
                <a:rPr lang="zh-CN" altLang="en-US" sz="2100" b="1" dirty="0" smtClean="0">
                  <a:solidFill>
                    <a:schemeClr val="bg1"/>
                  </a:solidFill>
                  <a:latin typeface="黑体" pitchFamily="2" charset="-122"/>
                  <a:ea typeface="黑体" pitchFamily="2" charset="-122"/>
                </a:rPr>
                <a:t>年半年度业绩概览</a:t>
              </a:r>
              <a:endParaRPr lang="zh-CN" altLang="en-US" sz="2100" b="1" dirty="0">
                <a:solidFill>
                  <a:schemeClr val="bg1"/>
                </a:solidFill>
                <a:latin typeface="黑体" pitchFamily="2" charset="-122"/>
                <a:ea typeface="黑体" pitchFamily="2" charset="-122"/>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42613"/>
            <a:ext cx="6643734" cy="400110"/>
          </a:xfrm>
          <a:prstGeom prst="rect">
            <a:avLst/>
          </a:prstGeom>
          <a:noFill/>
        </p:spPr>
        <p:txBody>
          <a:bodyPr wrap="square" rtlCol="0">
            <a:spAutoFit/>
          </a:bodyPr>
          <a:lstStyle/>
          <a:p>
            <a:r>
              <a:rPr lang="en-US" altLang="zh-CN" sz="2000" b="1" dirty="0" smtClean="0">
                <a:latin typeface="黑体" pitchFamily="2" charset="-122"/>
                <a:ea typeface="黑体" pitchFamily="2" charset="-122"/>
              </a:rPr>
              <a:t>2014</a:t>
            </a:r>
            <a:r>
              <a:rPr lang="zh-CN" altLang="en-US" sz="2000" b="1" dirty="0" smtClean="0">
                <a:latin typeface="黑体" pitchFamily="2" charset="-122"/>
                <a:ea typeface="黑体" pitchFamily="2" charset="-122"/>
              </a:rPr>
              <a:t>年半年度主要业绩指标</a:t>
            </a:r>
            <a:endParaRPr lang="zh-CN" altLang="en-US" sz="2000" b="1" dirty="0">
              <a:latin typeface="黑体" pitchFamily="2" charset="-122"/>
              <a:ea typeface="黑体" pitchFamily="2" charset="-122"/>
            </a:endParaRPr>
          </a:p>
        </p:txBody>
      </p:sp>
      <p:sp>
        <p:nvSpPr>
          <p:cNvPr id="17" name="TextBox 16"/>
          <p:cNvSpPr txBox="1"/>
          <p:nvPr/>
        </p:nvSpPr>
        <p:spPr>
          <a:xfrm>
            <a:off x="413068" y="663123"/>
            <a:ext cx="1428760" cy="246221"/>
          </a:xfrm>
          <a:prstGeom prst="rect">
            <a:avLst/>
          </a:prstGeom>
          <a:noFill/>
        </p:spPr>
        <p:txBody>
          <a:bodyPr wrap="square" rtlCol="0">
            <a:spAutoFit/>
          </a:bodyPr>
          <a:lstStyle/>
          <a:p>
            <a:r>
              <a:rPr lang="zh-CN" altLang="en-US" sz="1000" dirty="0" smtClean="0">
                <a:latin typeface="黑体" pitchFamily="2" charset="-122"/>
                <a:ea typeface="黑体" pitchFamily="2" charset="-122"/>
              </a:rPr>
              <a:t>单位：人民币亿元</a:t>
            </a:r>
            <a:endParaRPr lang="zh-CN" altLang="en-US" sz="1000" dirty="0">
              <a:latin typeface="黑体" pitchFamily="2" charset="-122"/>
              <a:ea typeface="黑体" pitchFamily="2" charset="-122"/>
            </a:endParaRPr>
          </a:p>
        </p:txBody>
      </p:sp>
      <p:graphicFrame>
        <p:nvGraphicFramePr>
          <p:cNvPr id="11" name="表格 10"/>
          <p:cNvGraphicFramePr>
            <a:graphicFrameLocks noGrp="1"/>
          </p:cNvGraphicFramePr>
          <p:nvPr>
            <p:extLst>
              <p:ext uri="{D42A27DB-BD31-4B8C-83A1-F6EECF244321}">
                <p14:modId xmlns:p14="http://schemas.microsoft.com/office/powerpoint/2010/main" xmlns="" val="3641299991"/>
              </p:ext>
            </p:extLst>
          </p:nvPr>
        </p:nvGraphicFramePr>
        <p:xfrm>
          <a:off x="467544" y="896944"/>
          <a:ext cx="8136904" cy="2597595"/>
        </p:xfrm>
        <a:graphic>
          <a:graphicData uri="http://schemas.openxmlformats.org/drawingml/2006/table">
            <a:tbl>
              <a:tblPr firstRow="1" bandRow="1">
                <a:tableStyleId>{3B4B98B0-60AC-42C2-AFA5-B58CD77FA1E5}</a:tableStyleId>
              </a:tblPr>
              <a:tblGrid>
                <a:gridCol w="2034226"/>
                <a:gridCol w="2034226"/>
                <a:gridCol w="2034226"/>
                <a:gridCol w="2034226"/>
              </a:tblGrid>
              <a:tr h="28862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1200" u="none" strike="noStrike" cap="none" normalizeH="0" baseline="0" dirty="0" smtClean="0">
                          <a:ln>
                            <a:noFill/>
                          </a:ln>
                          <a:solidFill>
                            <a:schemeClr val="bg1"/>
                          </a:solidFill>
                          <a:effectLst/>
                          <a:latin typeface="黑体" pitchFamily="2" charset="-122"/>
                          <a:ea typeface="黑体" pitchFamily="2" charset="-122"/>
                        </a:rPr>
                        <a:t>项目                                                           </a:t>
                      </a:r>
                      <a:endParaRPr kumimoji="0" lang="zh-CN" altLang="en-US" sz="1200" b="1" i="0" u="none" strike="noStrike" cap="none" normalizeH="0" baseline="0" dirty="0" smtClean="0">
                        <a:ln>
                          <a:noFill/>
                        </a:ln>
                        <a:solidFill>
                          <a:schemeClr val="bg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u="none" strike="noStrike" cap="none" normalizeH="0" baseline="0" dirty="0" smtClean="0">
                          <a:ln>
                            <a:noFill/>
                          </a:ln>
                          <a:solidFill>
                            <a:schemeClr val="bg1"/>
                          </a:solidFill>
                          <a:effectLst/>
                          <a:latin typeface="黑体" pitchFamily="2" charset="-122"/>
                          <a:ea typeface="黑体" pitchFamily="2" charset="-122"/>
                        </a:rPr>
                        <a:t>2014</a:t>
                      </a:r>
                      <a:r>
                        <a:rPr kumimoji="0" lang="zh-CN" altLang="en-US" sz="1200" u="none" strike="noStrike" cap="none" normalizeH="0" baseline="0" dirty="0" smtClean="0">
                          <a:ln>
                            <a:noFill/>
                          </a:ln>
                          <a:solidFill>
                            <a:schemeClr val="bg1"/>
                          </a:solidFill>
                          <a:effectLst/>
                          <a:latin typeface="黑体" pitchFamily="2" charset="-122"/>
                          <a:ea typeface="黑体" pitchFamily="2" charset="-122"/>
                        </a:rPr>
                        <a:t>年上半年</a:t>
                      </a:r>
                      <a:endParaRPr kumimoji="0" lang="zh-CN" altLang="en-US" sz="1200" b="1" i="0" u="none" strike="noStrike" cap="none" normalizeH="0" baseline="0" dirty="0" smtClean="0">
                        <a:ln>
                          <a:noFill/>
                        </a:ln>
                        <a:solidFill>
                          <a:schemeClr val="bg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u="none" strike="noStrike" cap="none" normalizeH="0" baseline="0" dirty="0" smtClean="0">
                          <a:ln>
                            <a:noFill/>
                          </a:ln>
                          <a:solidFill>
                            <a:schemeClr val="bg1"/>
                          </a:solidFill>
                          <a:effectLst/>
                          <a:latin typeface="黑体" pitchFamily="2" charset="-122"/>
                          <a:ea typeface="黑体" pitchFamily="2" charset="-122"/>
                        </a:rPr>
                        <a:t>2013</a:t>
                      </a:r>
                      <a:r>
                        <a:rPr kumimoji="0" lang="zh-CN" altLang="en-US" sz="1200" u="none" strike="noStrike" cap="none" normalizeH="0" baseline="0" dirty="0" smtClean="0">
                          <a:ln>
                            <a:noFill/>
                          </a:ln>
                          <a:solidFill>
                            <a:schemeClr val="bg1"/>
                          </a:solidFill>
                          <a:effectLst/>
                          <a:latin typeface="黑体" pitchFamily="2" charset="-122"/>
                          <a:ea typeface="黑体" pitchFamily="2" charset="-122"/>
                        </a:rPr>
                        <a:t>年上半年</a:t>
                      </a:r>
                      <a:endParaRPr kumimoji="0" lang="zh-CN" altLang="en-US" sz="1200" b="1" i="0" u="none" strike="noStrike" cap="none" normalizeH="0" baseline="0" dirty="0" smtClean="0">
                        <a:ln>
                          <a:noFill/>
                        </a:ln>
                        <a:solidFill>
                          <a:schemeClr val="bg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1200" u="none" strike="noStrike" cap="none" normalizeH="0" baseline="0" dirty="0" smtClean="0">
                          <a:ln>
                            <a:noFill/>
                          </a:ln>
                          <a:solidFill>
                            <a:schemeClr val="bg1"/>
                          </a:solidFill>
                          <a:effectLst/>
                          <a:latin typeface="黑体" pitchFamily="2" charset="-122"/>
                          <a:ea typeface="黑体" pitchFamily="2" charset="-122"/>
                        </a:rPr>
                        <a:t>同比变动</a:t>
                      </a:r>
                      <a:endParaRPr kumimoji="0" lang="zh-CN" altLang="en-US" sz="1200" b="1" i="0" u="none" strike="noStrike" cap="none" normalizeH="0" baseline="0" dirty="0" smtClean="0">
                        <a:ln>
                          <a:noFill/>
                        </a:ln>
                        <a:solidFill>
                          <a:schemeClr val="bg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28862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营业收入</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711200" algn="l"/>
                          <a:tab pos="1074738" algn="l"/>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594.08</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711200" algn="l"/>
                          <a:tab pos="1074738" algn="l"/>
                          <a:tab pos="1350963" algn="l"/>
                          <a:tab pos="1433513" algn="l"/>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534.64</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180975" marR="0" lvl="0" indent="-180975"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+11.12%</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28862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利润总额</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334.29</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286.58</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723900" marR="0" lvl="0" indent="-72390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+16.65%</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862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归属于母公司股东的净利润</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255.27</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216.38</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723900" marR="0" lvl="0" indent="-72390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+17.97%</a:t>
                      </a:r>
                      <a:endPar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2886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基本每股收益（元）</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1.34</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1.14</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711200" marR="0" lvl="0" indent="-711200" algn="ctr" defTabSz="914400" rtl="0" eaLnBrk="1" fontAlgn="base" latinLnBrk="0" hangingPunct="1">
                        <a:lnSpc>
                          <a:spcPct val="150000"/>
                        </a:lnSpc>
                        <a:spcBef>
                          <a:spcPct val="0"/>
                        </a:spcBef>
                        <a:spcAft>
                          <a:spcPct val="0"/>
                        </a:spcAft>
                        <a:buClrTx/>
                        <a:buSzTx/>
                        <a:buFontTx/>
                        <a:buNone/>
                        <a:tabLst>
                          <a:tab pos="1168400" algn="l"/>
                          <a:tab pos="1257300" algn="l"/>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+17.97% </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86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总资产收益率</a:t>
                      </a: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1350963" algn="l"/>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0.67</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0.64</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1160463" algn="l"/>
                        </a:tabLst>
                      </a:pPr>
                      <a:r>
                        <a:rPr kumimoji="0" lang="en-US" altLang="zh-CN" sz="1200" b="0" u="none" strike="noStrike" kern="1200" cap="none" normalizeH="0" baseline="0" dirty="0" smtClean="0">
                          <a:ln>
                            <a:noFill/>
                          </a:ln>
                          <a:solidFill>
                            <a:schemeClr val="tx1"/>
                          </a:solidFill>
                          <a:effectLst/>
                          <a:latin typeface="黑体" pitchFamily="2" charset="-122"/>
                          <a:ea typeface="黑体" pitchFamily="2" charset="-122"/>
                          <a:cs typeface="+mn-cs"/>
                        </a:rPr>
                        <a:t>+0.03</a:t>
                      </a:r>
                      <a:r>
                        <a:rPr kumimoji="0" lang="zh-CN" altLang="en-US" sz="1200" b="0" u="none" strike="noStrike" kern="1200" cap="none" normalizeH="0" baseline="0" dirty="0" smtClean="0">
                          <a:ln>
                            <a:noFill/>
                          </a:ln>
                          <a:solidFill>
                            <a:schemeClr val="tx1"/>
                          </a:solidFill>
                          <a:effectLst/>
                          <a:latin typeface="黑体" pitchFamily="2" charset="-122"/>
                          <a:ea typeface="黑体" pitchFamily="2" charset="-122"/>
                          <a:cs typeface="+mn-cs"/>
                        </a:rPr>
                        <a:t>个</a:t>
                      </a: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百分点</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2886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加权平均净资产收益率</a:t>
                      </a: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11.90</a:t>
                      </a:r>
                      <a:endParaRPr kumimoji="0" lang="zh-CN" altLang="en-US" sz="1200" b="0" i="0" u="none" strike="noStrike" cap="none" normalizeH="0" baseline="3000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12.06</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-0.16</a:t>
                      </a: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个百分点</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86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成本收入比</a:t>
                      </a: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1350963" algn="l"/>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21.52</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23.16</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1074738" algn="l"/>
                          <a:tab pos="1160463" algn="l"/>
                          <a:tab pos="1262063" algn="l"/>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-1.64</a:t>
                      </a: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个百分点</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2886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u="none" strike="noStrike" cap="none" normalizeH="0" baseline="0" dirty="0" smtClean="0">
                          <a:ln>
                            <a:noFill/>
                          </a:ln>
                          <a:solidFill>
                            <a:schemeClr val="tx1"/>
                          </a:solidFill>
                          <a:effectLst/>
                          <a:latin typeface="黑体" pitchFamily="2" charset="-122"/>
                          <a:ea typeface="黑体" pitchFamily="2" charset="-122"/>
                        </a:rPr>
                        <a:t>资产减值损失</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1074738" algn="l"/>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0.56</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89.49</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441325" marR="0" lvl="0" indent="-441325" algn="ctr" defTabSz="914400" rtl="0" eaLnBrk="1" fontAlgn="base" latinLnBrk="0" hangingPunct="1">
                        <a:lnSpc>
                          <a:spcPct val="150000"/>
                        </a:lnSpc>
                        <a:spcBef>
                          <a:spcPct val="0"/>
                        </a:spcBef>
                        <a:spcAft>
                          <a:spcPct val="0"/>
                        </a:spcAft>
                        <a:buClrTx/>
                        <a:buSzTx/>
                        <a:buFontTx/>
                        <a:buNone/>
                        <a:tabLst>
                          <a:tab pos="442913" algn="l"/>
                          <a:tab pos="806450" algn="l"/>
                        </a:tabLst>
                      </a:pPr>
                      <a:r>
                        <a:rPr kumimoji="0" lang="en-US" altLang="zh-CN" sz="1200" b="0" u="none" strike="noStrike" cap="none" normalizeH="0" baseline="0" dirty="0" smtClean="0">
                          <a:ln>
                            <a:noFill/>
                          </a:ln>
                          <a:solidFill>
                            <a:schemeClr val="tx1"/>
                          </a:solidFill>
                          <a:effectLst/>
                          <a:latin typeface="黑体" pitchFamily="2" charset="-122"/>
                          <a:ea typeface="黑体" pitchFamily="2" charset="-122"/>
                        </a:rPr>
                        <a:t>+1.20%</a:t>
                      </a:r>
                      <a:endParaRPr kumimoji="0" lang="en-US" altLang="zh-CN"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13" name="TextBox 9"/>
          <p:cNvSpPr txBox="1">
            <a:spLocks noChangeArrowheads="1"/>
          </p:cNvSpPr>
          <p:nvPr/>
        </p:nvSpPr>
        <p:spPr bwMode="auto">
          <a:xfrm>
            <a:off x="377433" y="3562069"/>
            <a:ext cx="5416537" cy="1554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ts val="1900"/>
              </a:lnSpc>
              <a:buClr>
                <a:schemeClr val="tx2"/>
              </a:buClr>
              <a:buFont typeface="Wingdings" pitchFamily="2" charset="2"/>
              <a:buChar char="p"/>
            </a:pPr>
            <a:r>
              <a:rPr lang="en-US" altLang="zh-CN" sz="1200" dirty="0" smtClean="0">
                <a:latin typeface="黑体" pitchFamily="49" charset="-122"/>
                <a:ea typeface="黑体" pitchFamily="49" charset="-122"/>
              </a:rPr>
              <a:t> </a:t>
            </a:r>
            <a:r>
              <a:rPr lang="zh-CN" altLang="en-US" sz="1200" dirty="0" smtClean="0">
                <a:latin typeface="黑体" pitchFamily="49" charset="-122"/>
                <a:ea typeface="黑体" pitchFamily="49" charset="-122"/>
              </a:rPr>
              <a:t>公司</a:t>
            </a:r>
            <a:r>
              <a:rPr lang="zh-CN" altLang="en-US" sz="1200" dirty="0">
                <a:latin typeface="黑体" pitchFamily="49" charset="-122"/>
                <a:ea typeface="黑体" pitchFamily="49" charset="-122"/>
              </a:rPr>
              <a:t>各项业务保持平稳健康发展</a:t>
            </a:r>
            <a:r>
              <a:rPr lang="zh-CN" altLang="en-US" sz="1200" dirty="0" smtClean="0">
                <a:latin typeface="黑体" pitchFamily="49" charset="-122"/>
                <a:ea typeface="黑体" pitchFamily="49" charset="-122"/>
              </a:rPr>
              <a:t>，规模效益再创历史新高</a:t>
            </a:r>
          </a:p>
          <a:p>
            <a:pPr>
              <a:lnSpc>
                <a:spcPts val="1900"/>
              </a:lnSpc>
              <a:buClr>
                <a:schemeClr val="tx2"/>
              </a:buClr>
              <a:buFont typeface="Wingdings" pitchFamily="2" charset="2"/>
              <a:buChar char="p"/>
            </a:pPr>
            <a:r>
              <a:rPr lang="zh-CN" altLang="en-US" sz="1200" dirty="0" smtClean="0">
                <a:latin typeface="黑体" pitchFamily="49" charset="-122"/>
                <a:ea typeface="黑体" pitchFamily="49" charset="-122"/>
              </a:rPr>
              <a:t> 生息资产日均规模平稳增长，资产收益率稳步提升，利息净收入平稳增长</a:t>
            </a:r>
            <a:endParaRPr lang="en-US" altLang="zh-CN" sz="1200" dirty="0" smtClean="0">
              <a:latin typeface="黑体" pitchFamily="49" charset="-122"/>
              <a:ea typeface="黑体" pitchFamily="49" charset="-122"/>
            </a:endParaRPr>
          </a:p>
          <a:p>
            <a:pPr>
              <a:lnSpc>
                <a:spcPts val="1900"/>
              </a:lnSpc>
              <a:buClr>
                <a:schemeClr val="tx2"/>
              </a:buClr>
              <a:buFont typeface="Wingdings" pitchFamily="2" charset="2"/>
              <a:buChar char="p"/>
            </a:pPr>
            <a:r>
              <a:rPr lang="en-US" altLang="zh-CN" sz="1200" dirty="0" smtClean="0">
                <a:latin typeface="黑体" pitchFamily="49" charset="-122"/>
                <a:ea typeface="黑体" pitchFamily="49" charset="-122"/>
              </a:rPr>
              <a:t> </a:t>
            </a:r>
            <a:r>
              <a:rPr lang="zh-CN" altLang="en-US" sz="1200" dirty="0" smtClean="0">
                <a:latin typeface="黑体" pitchFamily="49" charset="-122"/>
                <a:ea typeface="黑体" pitchFamily="49" charset="-122"/>
              </a:rPr>
              <a:t>中间</a:t>
            </a:r>
            <a:r>
              <a:rPr lang="zh-CN" altLang="en-US" sz="1200" dirty="0">
                <a:latin typeface="黑体" pitchFamily="49" charset="-122"/>
                <a:ea typeface="黑体" pitchFamily="49" charset="-122"/>
              </a:rPr>
              <a:t>业务收入</a:t>
            </a:r>
            <a:r>
              <a:rPr lang="zh-CN" altLang="en-US" sz="1200" dirty="0" smtClean="0">
                <a:latin typeface="黑体" pitchFamily="49" charset="-122"/>
                <a:ea typeface="黑体" pitchFamily="49" charset="-122"/>
              </a:rPr>
              <a:t>保持较快增长，在营业收入中占比持续提升</a:t>
            </a:r>
            <a:endParaRPr lang="en-US" altLang="zh-CN" sz="1200" dirty="0">
              <a:latin typeface="黑体" pitchFamily="49" charset="-122"/>
              <a:ea typeface="黑体" pitchFamily="49" charset="-122"/>
            </a:endParaRPr>
          </a:p>
          <a:p>
            <a:pPr>
              <a:lnSpc>
                <a:spcPts val="1900"/>
              </a:lnSpc>
              <a:buClr>
                <a:schemeClr val="tx2"/>
              </a:buClr>
              <a:buFont typeface="Wingdings" pitchFamily="2" charset="2"/>
              <a:buChar char="p"/>
            </a:pPr>
            <a:r>
              <a:rPr lang="en-US" altLang="zh-CN" sz="1200" dirty="0" smtClean="0">
                <a:latin typeface="黑体" pitchFamily="49" charset="-122"/>
                <a:ea typeface="黑体" pitchFamily="49" charset="-122"/>
              </a:rPr>
              <a:t> </a:t>
            </a:r>
            <a:r>
              <a:rPr lang="zh-CN" altLang="en-US" sz="1200" dirty="0" smtClean="0">
                <a:latin typeface="黑体" pitchFamily="49" charset="-122"/>
                <a:ea typeface="黑体" pitchFamily="49" charset="-122"/>
              </a:rPr>
              <a:t>业务</a:t>
            </a:r>
            <a:r>
              <a:rPr lang="zh-CN" altLang="en-US" sz="1200" dirty="0">
                <a:latin typeface="黑体" pitchFamily="49" charset="-122"/>
                <a:ea typeface="黑体" pitchFamily="49" charset="-122"/>
              </a:rPr>
              <a:t>成本控制良好，成本收入比</a:t>
            </a:r>
            <a:r>
              <a:rPr lang="zh-CN" altLang="en-US" sz="1200" dirty="0" smtClean="0">
                <a:latin typeface="黑体" pitchFamily="49" charset="-122"/>
                <a:ea typeface="黑体" pitchFamily="49" charset="-122"/>
              </a:rPr>
              <a:t>保持同业较低水平</a:t>
            </a:r>
            <a:endParaRPr lang="en-US" altLang="zh-CN" sz="1200" dirty="0" smtClean="0">
              <a:latin typeface="黑体" pitchFamily="49" charset="-122"/>
              <a:ea typeface="黑体" pitchFamily="49" charset="-122"/>
            </a:endParaRPr>
          </a:p>
          <a:p>
            <a:pPr>
              <a:lnSpc>
                <a:spcPts val="1900"/>
              </a:lnSpc>
              <a:buClr>
                <a:schemeClr val="tx2"/>
              </a:buClr>
              <a:buFont typeface="Wingdings" pitchFamily="2" charset="2"/>
              <a:buChar char="p"/>
            </a:pPr>
            <a:r>
              <a:rPr lang="zh-CN" altLang="en-US" sz="1200" dirty="0" smtClean="0">
                <a:latin typeface="黑体" pitchFamily="49" charset="-122"/>
                <a:ea typeface="黑体" pitchFamily="49" charset="-122"/>
              </a:rPr>
              <a:t> 保持拨备计提力度，拨贷比提升至</a:t>
            </a:r>
            <a:r>
              <a:rPr lang="en-US" altLang="zh-CN" sz="1200" dirty="0" smtClean="0">
                <a:latin typeface="黑体" pitchFamily="49" charset="-122"/>
                <a:ea typeface="黑体" pitchFamily="49" charset="-122"/>
              </a:rPr>
              <a:t>2.96%</a:t>
            </a:r>
            <a:r>
              <a:rPr lang="zh-CN" altLang="en-US" sz="1200" dirty="0" smtClean="0">
                <a:latin typeface="黑体" pitchFamily="49" charset="-122"/>
                <a:ea typeface="黑体" pitchFamily="49" charset="-122"/>
              </a:rPr>
              <a:t>，抵御风险能力进一步提升</a:t>
            </a:r>
            <a:endParaRPr lang="en-US" altLang="zh-CN" sz="1200" dirty="0" smtClean="0">
              <a:latin typeface="黑体" pitchFamily="49" charset="-122"/>
              <a:ea typeface="黑体" pitchFamily="49" charset="-122"/>
            </a:endParaRPr>
          </a:p>
          <a:p>
            <a:pPr>
              <a:lnSpc>
                <a:spcPts val="1900"/>
              </a:lnSpc>
              <a:buClr>
                <a:schemeClr val="tx2"/>
              </a:buClr>
              <a:buFont typeface="Wingdings" pitchFamily="2" charset="2"/>
              <a:buChar char="p"/>
            </a:pPr>
            <a:r>
              <a:rPr lang="zh-CN" altLang="en-US" sz="1200" dirty="0" smtClean="0">
                <a:latin typeface="黑体" pitchFamily="49" charset="-122"/>
                <a:ea typeface="黑体" pitchFamily="49" charset="-122"/>
              </a:rPr>
              <a:t> 二级资本债成功发行，资本充足率</a:t>
            </a:r>
            <a:r>
              <a:rPr lang="en-US" altLang="zh-CN" sz="1200" dirty="0" smtClean="0">
                <a:latin typeface="黑体" pitchFamily="49" charset="-122"/>
                <a:ea typeface="黑体" pitchFamily="49" charset="-122"/>
              </a:rPr>
              <a:t>12.18%</a:t>
            </a:r>
            <a:r>
              <a:rPr lang="zh-CN" altLang="en-US" sz="1200" dirty="0" smtClean="0">
                <a:latin typeface="黑体" pitchFamily="49" charset="-122"/>
                <a:ea typeface="黑体" pitchFamily="49" charset="-122"/>
              </a:rPr>
              <a:t>，提前满足资本新规监管要求</a:t>
            </a:r>
            <a:endParaRPr lang="en-US" altLang="zh-CN" sz="12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42613"/>
            <a:ext cx="1714512" cy="400110"/>
          </a:xfrm>
          <a:prstGeom prst="rect">
            <a:avLst/>
          </a:prstGeom>
          <a:noFill/>
        </p:spPr>
        <p:txBody>
          <a:bodyPr wrap="square" rtlCol="0">
            <a:spAutoFit/>
          </a:bodyPr>
          <a:lstStyle/>
          <a:p>
            <a:r>
              <a:rPr lang="zh-CN" altLang="en-US" sz="2000" b="1" dirty="0">
                <a:latin typeface="黑体" pitchFamily="2" charset="-122"/>
                <a:ea typeface="黑体" pitchFamily="2" charset="-122"/>
              </a:rPr>
              <a:t>目录</a:t>
            </a:r>
          </a:p>
        </p:txBody>
      </p:sp>
      <p:grpSp>
        <p:nvGrpSpPr>
          <p:cNvPr id="4" name="组合 5"/>
          <p:cNvGrpSpPr/>
          <p:nvPr/>
        </p:nvGrpSpPr>
        <p:grpSpPr>
          <a:xfrm>
            <a:off x="2252290" y="3654220"/>
            <a:ext cx="4714908" cy="535784"/>
            <a:chOff x="2143108" y="1428737"/>
            <a:chExt cx="4714908" cy="892083"/>
          </a:xfrm>
        </p:grpSpPr>
        <p:sp>
          <p:nvSpPr>
            <p:cNvPr id="3" name="Freeform 5"/>
            <p:cNvSpPr>
              <a:spLocks/>
            </p:cNvSpPr>
            <p:nvPr/>
          </p:nvSpPr>
          <p:spPr bwMode="auto">
            <a:xfrm>
              <a:off x="2143108" y="1428737"/>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alpha val="30000"/>
              </a:srgbClr>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5" name="TextBox 4"/>
            <p:cNvSpPr txBox="1"/>
            <p:nvPr/>
          </p:nvSpPr>
          <p:spPr>
            <a:xfrm>
              <a:off x="3286116" y="1519656"/>
              <a:ext cx="3143272" cy="691806"/>
            </a:xfrm>
            <a:prstGeom prst="rect">
              <a:avLst/>
            </a:prstGeom>
            <a:noFill/>
          </p:spPr>
          <p:txBody>
            <a:bodyPr wrap="square" rtlCol="0">
              <a:spAutoFit/>
            </a:bodyPr>
            <a:lstStyle/>
            <a:p>
              <a:r>
                <a:rPr lang="en-US" altLang="zh-CN" sz="2100" b="1" dirty="0" smtClean="0">
                  <a:solidFill>
                    <a:srgbClr val="000000"/>
                  </a:solidFill>
                  <a:latin typeface="黑体" pitchFamily="2" charset="-122"/>
                  <a:ea typeface="黑体" pitchFamily="2" charset="-122"/>
                </a:rPr>
                <a:t>2014</a:t>
              </a:r>
              <a:r>
                <a:rPr lang="zh-CN" altLang="en-US" sz="2100" b="1" dirty="0" smtClean="0">
                  <a:solidFill>
                    <a:srgbClr val="000000"/>
                  </a:solidFill>
                  <a:latin typeface="黑体" pitchFamily="2" charset="-122"/>
                  <a:ea typeface="黑体" pitchFamily="2" charset="-122"/>
                </a:rPr>
                <a:t>年下半年工作重点</a:t>
              </a:r>
              <a:endParaRPr lang="zh-CN" altLang="en-US" sz="2100" b="1" dirty="0">
                <a:solidFill>
                  <a:srgbClr val="000000"/>
                </a:solidFill>
                <a:latin typeface="黑体" pitchFamily="2" charset="-122"/>
                <a:ea typeface="黑体" pitchFamily="2" charset="-122"/>
              </a:endParaRPr>
            </a:p>
          </p:txBody>
        </p:sp>
      </p:grpSp>
      <p:grpSp>
        <p:nvGrpSpPr>
          <p:cNvPr id="6" name="组合 5"/>
          <p:cNvGrpSpPr/>
          <p:nvPr/>
        </p:nvGrpSpPr>
        <p:grpSpPr>
          <a:xfrm>
            <a:off x="2268212" y="2570926"/>
            <a:ext cx="4714908" cy="535784"/>
            <a:chOff x="2143108" y="1428737"/>
            <a:chExt cx="4714908" cy="892083"/>
          </a:xfrm>
        </p:grpSpPr>
        <p:sp>
          <p:nvSpPr>
            <p:cNvPr id="15" name="Freeform 5"/>
            <p:cNvSpPr>
              <a:spLocks/>
            </p:cNvSpPr>
            <p:nvPr/>
          </p:nvSpPr>
          <p:spPr bwMode="auto">
            <a:xfrm>
              <a:off x="2143108" y="1428737"/>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6" name="TextBox 15"/>
            <p:cNvSpPr txBox="1"/>
            <p:nvPr/>
          </p:nvSpPr>
          <p:spPr>
            <a:xfrm>
              <a:off x="3286116" y="1519656"/>
              <a:ext cx="3143272" cy="691806"/>
            </a:xfrm>
            <a:prstGeom prst="rect">
              <a:avLst/>
            </a:prstGeom>
            <a:noFill/>
          </p:spPr>
          <p:txBody>
            <a:bodyPr wrap="square" rtlCol="0">
              <a:spAutoFit/>
            </a:bodyPr>
            <a:lstStyle/>
            <a:p>
              <a:r>
                <a:rPr lang="en-US" altLang="zh-CN" sz="2100" b="1" dirty="0" smtClean="0">
                  <a:solidFill>
                    <a:schemeClr val="bg1"/>
                  </a:solidFill>
                  <a:latin typeface="黑体" pitchFamily="2" charset="-122"/>
                  <a:ea typeface="黑体" pitchFamily="2" charset="-122"/>
                </a:rPr>
                <a:t>2014</a:t>
              </a:r>
              <a:r>
                <a:rPr lang="zh-CN" altLang="en-US" sz="2100" b="1" dirty="0" smtClean="0">
                  <a:solidFill>
                    <a:schemeClr val="bg1"/>
                  </a:solidFill>
                  <a:latin typeface="黑体" pitchFamily="2" charset="-122"/>
                  <a:ea typeface="黑体" pitchFamily="2" charset="-122"/>
                </a:rPr>
                <a:t>年半年度经营成效</a:t>
              </a:r>
              <a:endParaRPr lang="zh-CN" altLang="en-US" sz="2100" b="1" dirty="0">
                <a:solidFill>
                  <a:schemeClr val="bg1"/>
                </a:solidFill>
                <a:latin typeface="黑体" pitchFamily="2" charset="-122"/>
                <a:ea typeface="黑体" pitchFamily="2" charset="-122"/>
              </a:endParaRPr>
            </a:p>
          </p:txBody>
        </p:sp>
      </p:grpSp>
      <p:grpSp>
        <p:nvGrpSpPr>
          <p:cNvPr id="7" name="组合 5"/>
          <p:cNvGrpSpPr/>
          <p:nvPr/>
        </p:nvGrpSpPr>
        <p:grpSpPr>
          <a:xfrm>
            <a:off x="2268212" y="1475689"/>
            <a:ext cx="4714908" cy="535784"/>
            <a:chOff x="2143108" y="1428737"/>
            <a:chExt cx="4714908" cy="892083"/>
          </a:xfrm>
        </p:grpSpPr>
        <p:sp>
          <p:nvSpPr>
            <p:cNvPr id="20" name="Freeform 5"/>
            <p:cNvSpPr>
              <a:spLocks/>
            </p:cNvSpPr>
            <p:nvPr/>
          </p:nvSpPr>
          <p:spPr bwMode="auto">
            <a:xfrm>
              <a:off x="2143108" y="1428737"/>
              <a:ext cx="4714908" cy="892083"/>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4F81BD">
                <a:alpha val="30000"/>
              </a:srgbClr>
            </a:solidFill>
            <a:ln w="9525" algn="ctr">
              <a:noFill/>
              <a:miter lim="800000"/>
              <a:headEnd/>
              <a:tailEnd/>
            </a:ln>
            <a:effectLst/>
          </p:spPr>
          <p:txBody>
            <a:bodyPr wrap="none" anchor="ctr"/>
            <a:lstStyle/>
            <a:p>
              <a:pPr algn="ctr"/>
              <a:endParaRPr lang="zh-CN" altLang="en-US" b="1">
                <a:solidFill>
                  <a:srgbClr val="FFFFFF"/>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1" name="TextBox 20"/>
            <p:cNvSpPr txBox="1"/>
            <p:nvPr/>
          </p:nvSpPr>
          <p:spPr>
            <a:xfrm>
              <a:off x="3286116" y="1519656"/>
              <a:ext cx="3143272" cy="691806"/>
            </a:xfrm>
            <a:prstGeom prst="rect">
              <a:avLst/>
            </a:prstGeom>
            <a:noFill/>
          </p:spPr>
          <p:txBody>
            <a:bodyPr wrap="square" rtlCol="0">
              <a:spAutoFit/>
            </a:bodyPr>
            <a:lstStyle/>
            <a:p>
              <a:r>
                <a:rPr lang="en-US" altLang="zh-CN" sz="2100" b="1" dirty="0" smtClean="0">
                  <a:solidFill>
                    <a:srgbClr val="000000"/>
                  </a:solidFill>
                  <a:latin typeface="黑体" pitchFamily="2" charset="-122"/>
                  <a:ea typeface="黑体" pitchFamily="2" charset="-122"/>
                </a:rPr>
                <a:t>2014</a:t>
              </a:r>
              <a:r>
                <a:rPr lang="zh-CN" altLang="en-US" sz="2100" b="1" dirty="0" smtClean="0">
                  <a:solidFill>
                    <a:srgbClr val="000000"/>
                  </a:solidFill>
                  <a:latin typeface="黑体" pitchFamily="2" charset="-122"/>
                  <a:ea typeface="黑体" pitchFamily="2" charset="-122"/>
                </a:rPr>
                <a:t>年半年度业绩概览</a:t>
              </a:r>
              <a:endParaRPr lang="zh-CN" altLang="en-US" sz="2100" b="1" dirty="0">
                <a:solidFill>
                  <a:srgbClr val="000000"/>
                </a:solidFill>
                <a:latin typeface="黑体" pitchFamily="2" charset="-122"/>
                <a:ea typeface="黑体" pitchFamily="2" charset="-122"/>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图表 55"/>
          <p:cNvGraphicFramePr/>
          <p:nvPr/>
        </p:nvGraphicFramePr>
        <p:xfrm>
          <a:off x="4788024" y="2978590"/>
          <a:ext cx="4355976" cy="207204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85720" y="142613"/>
            <a:ext cx="6643734" cy="400110"/>
          </a:xfrm>
          <a:prstGeom prst="rect">
            <a:avLst/>
          </a:prstGeom>
          <a:noFill/>
        </p:spPr>
        <p:txBody>
          <a:bodyPr wrap="square" rtlCol="0">
            <a:spAutoFit/>
          </a:bodyPr>
          <a:lstStyle/>
          <a:p>
            <a:r>
              <a:rPr lang="zh-CN" altLang="en-US" sz="2000" b="1" dirty="0" smtClean="0">
                <a:latin typeface="黑体" pitchFamily="2" charset="-122"/>
                <a:ea typeface="黑体" pitchFamily="2" charset="-122"/>
              </a:rPr>
              <a:t>业</a:t>
            </a:r>
            <a:r>
              <a:rPr lang="zh-CN" altLang="en-US" sz="2000" b="1" dirty="0">
                <a:latin typeface="黑体" pitchFamily="2" charset="-122"/>
                <a:ea typeface="黑体" pitchFamily="2" charset="-122"/>
              </a:rPr>
              <a:t>务</a:t>
            </a:r>
            <a:r>
              <a:rPr lang="zh-CN" altLang="en-US" sz="2000" b="1" dirty="0" smtClean="0">
                <a:latin typeface="黑体" pitchFamily="2" charset="-122"/>
                <a:ea typeface="黑体" pitchFamily="2" charset="-122"/>
              </a:rPr>
              <a:t>规模平稳提升</a:t>
            </a:r>
            <a:endParaRPr lang="zh-CN" altLang="en-US" sz="2000" b="1" dirty="0">
              <a:latin typeface="黑体" pitchFamily="2" charset="-122"/>
              <a:ea typeface="黑体" pitchFamily="2" charset="-122"/>
            </a:endParaRPr>
          </a:p>
        </p:txBody>
      </p:sp>
      <p:graphicFrame>
        <p:nvGraphicFramePr>
          <p:cNvPr id="41" name="图表 40"/>
          <p:cNvGraphicFramePr/>
          <p:nvPr/>
        </p:nvGraphicFramePr>
        <p:xfrm>
          <a:off x="4717146" y="597657"/>
          <a:ext cx="4122057" cy="2357454"/>
        </p:xfrm>
        <a:graphic>
          <a:graphicData uri="http://schemas.openxmlformats.org/drawingml/2006/chart">
            <c:chart xmlns:c="http://schemas.openxmlformats.org/drawingml/2006/chart" xmlns:r="http://schemas.openxmlformats.org/officeDocument/2006/relationships" r:id="rId3"/>
          </a:graphicData>
        </a:graphic>
      </p:graphicFrame>
      <p:sp>
        <p:nvSpPr>
          <p:cNvPr id="42" name="TextBox 41"/>
          <p:cNvSpPr txBox="1"/>
          <p:nvPr/>
        </p:nvSpPr>
        <p:spPr>
          <a:xfrm>
            <a:off x="4795038" y="928924"/>
            <a:ext cx="1284744" cy="246221"/>
          </a:xfrm>
          <a:prstGeom prst="rect">
            <a:avLst/>
          </a:prstGeom>
          <a:noFill/>
        </p:spPr>
        <p:txBody>
          <a:bodyPr wrap="square" rtlCol="0">
            <a:spAutoFit/>
          </a:bodyPr>
          <a:lstStyle/>
          <a:p>
            <a:r>
              <a:rPr lang="zh-CN" altLang="en-US" sz="1000" dirty="0" smtClean="0">
                <a:latin typeface="黑体" pitchFamily="2" charset="-122"/>
                <a:ea typeface="黑体" pitchFamily="2" charset="-122"/>
              </a:rPr>
              <a:t>单位：人民币亿元</a:t>
            </a:r>
            <a:endParaRPr lang="zh-CN" altLang="en-US" sz="1000" dirty="0">
              <a:latin typeface="黑体" pitchFamily="2" charset="-122"/>
              <a:ea typeface="黑体" pitchFamily="2" charset="-122"/>
            </a:endParaRPr>
          </a:p>
        </p:txBody>
      </p:sp>
      <p:graphicFrame>
        <p:nvGraphicFramePr>
          <p:cNvPr id="52" name="图表 51"/>
          <p:cNvGraphicFramePr/>
          <p:nvPr/>
        </p:nvGraphicFramePr>
        <p:xfrm>
          <a:off x="428596" y="914400"/>
          <a:ext cx="4214842" cy="2233414"/>
        </p:xfrm>
        <a:graphic>
          <a:graphicData uri="http://schemas.openxmlformats.org/drawingml/2006/chart">
            <c:chart xmlns:c="http://schemas.openxmlformats.org/drawingml/2006/chart" xmlns:r="http://schemas.openxmlformats.org/officeDocument/2006/relationships" r:id="rId4"/>
          </a:graphicData>
        </a:graphic>
      </p:graphicFrame>
      <p:sp>
        <p:nvSpPr>
          <p:cNvPr id="53" name="TextBox 52"/>
          <p:cNvSpPr txBox="1"/>
          <p:nvPr/>
        </p:nvSpPr>
        <p:spPr>
          <a:xfrm>
            <a:off x="530373" y="933961"/>
            <a:ext cx="1428760" cy="246221"/>
          </a:xfrm>
          <a:prstGeom prst="rect">
            <a:avLst/>
          </a:prstGeom>
          <a:noFill/>
        </p:spPr>
        <p:txBody>
          <a:bodyPr wrap="square" rtlCol="0">
            <a:spAutoFit/>
          </a:bodyPr>
          <a:lstStyle/>
          <a:p>
            <a:r>
              <a:rPr lang="zh-CN" altLang="en-US" sz="1000" dirty="0" smtClean="0">
                <a:latin typeface="黑体" pitchFamily="2" charset="-122"/>
                <a:ea typeface="黑体" pitchFamily="2" charset="-122"/>
              </a:rPr>
              <a:t>单位：人民币亿元</a:t>
            </a:r>
            <a:endParaRPr lang="zh-CN" altLang="en-US" sz="1000" dirty="0">
              <a:latin typeface="黑体" pitchFamily="2" charset="-122"/>
              <a:ea typeface="黑体" pitchFamily="2" charset="-122"/>
            </a:endParaRPr>
          </a:p>
        </p:txBody>
      </p:sp>
      <p:graphicFrame>
        <p:nvGraphicFramePr>
          <p:cNvPr id="54" name="图表 53"/>
          <p:cNvGraphicFramePr/>
          <p:nvPr/>
        </p:nvGraphicFramePr>
        <p:xfrm>
          <a:off x="386186" y="3087232"/>
          <a:ext cx="4257822" cy="2076806"/>
        </p:xfrm>
        <a:graphic>
          <a:graphicData uri="http://schemas.openxmlformats.org/drawingml/2006/chart">
            <c:chart xmlns:c="http://schemas.openxmlformats.org/drawingml/2006/chart" xmlns:r="http://schemas.openxmlformats.org/officeDocument/2006/relationships" r:id="rId5"/>
          </a:graphicData>
        </a:graphic>
      </p:graphicFrame>
      <p:sp>
        <p:nvSpPr>
          <p:cNvPr id="55" name="TextBox 54"/>
          <p:cNvSpPr txBox="1"/>
          <p:nvPr/>
        </p:nvSpPr>
        <p:spPr>
          <a:xfrm>
            <a:off x="1471607" y="3014171"/>
            <a:ext cx="2071702" cy="307777"/>
          </a:xfrm>
          <a:prstGeom prst="rect">
            <a:avLst/>
          </a:prstGeom>
          <a:noFill/>
        </p:spPr>
        <p:txBody>
          <a:bodyPr wrap="square" rtlCol="0">
            <a:spAutoFit/>
          </a:bodyPr>
          <a:lstStyle/>
          <a:p>
            <a:r>
              <a:rPr lang="zh-CN" altLang="en-US" sz="1400" b="1" dirty="0" smtClean="0">
                <a:latin typeface="黑体" pitchFamily="2" charset="-122"/>
                <a:ea typeface="黑体" pitchFamily="2" charset="-122"/>
              </a:rPr>
              <a:t>归属于母公司股东权益</a:t>
            </a:r>
            <a:endParaRPr lang="zh-CN" altLang="en-US" sz="1400" b="1" dirty="0">
              <a:latin typeface="黑体" pitchFamily="2" charset="-122"/>
              <a:ea typeface="黑体" pitchFamily="2" charset="-122"/>
            </a:endParaRPr>
          </a:p>
        </p:txBody>
      </p:sp>
      <p:sp>
        <p:nvSpPr>
          <p:cNvPr id="57" name="TextBox 56"/>
          <p:cNvSpPr txBox="1"/>
          <p:nvPr/>
        </p:nvSpPr>
        <p:spPr>
          <a:xfrm>
            <a:off x="1675388" y="660531"/>
            <a:ext cx="2286016" cy="307777"/>
          </a:xfrm>
          <a:prstGeom prst="rect">
            <a:avLst/>
          </a:prstGeom>
          <a:noFill/>
        </p:spPr>
        <p:txBody>
          <a:bodyPr wrap="square" rtlCol="0">
            <a:spAutoFit/>
          </a:bodyPr>
          <a:lstStyle/>
          <a:p>
            <a:r>
              <a:rPr lang="zh-CN" altLang="en-US" sz="1400" b="1" dirty="0" smtClean="0">
                <a:latin typeface="黑体" pitchFamily="2" charset="-122"/>
                <a:ea typeface="黑体" pitchFamily="2" charset="-122"/>
              </a:rPr>
              <a:t>总资产超</a:t>
            </a:r>
            <a:r>
              <a:rPr lang="en-US" altLang="zh-CN" sz="1400" b="1" dirty="0" smtClean="0">
                <a:latin typeface="黑体" pitchFamily="2" charset="-122"/>
                <a:ea typeface="黑体" pitchFamily="2" charset="-122"/>
              </a:rPr>
              <a:t>3.9</a:t>
            </a:r>
            <a:r>
              <a:rPr lang="zh-CN" altLang="en-US" sz="1400" b="1" dirty="0" smtClean="0">
                <a:latin typeface="黑体" pitchFamily="2" charset="-122"/>
                <a:ea typeface="黑体" pitchFamily="2" charset="-122"/>
              </a:rPr>
              <a:t>万亿</a:t>
            </a:r>
            <a:endParaRPr lang="zh-CN" altLang="en-US" sz="1400" b="1" dirty="0">
              <a:latin typeface="黑体" pitchFamily="2" charset="-122"/>
              <a:ea typeface="黑体" pitchFamily="2" charset="-122"/>
            </a:endParaRPr>
          </a:p>
        </p:txBody>
      </p:sp>
      <p:sp>
        <p:nvSpPr>
          <p:cNvPr id="58" name="文本框 18"/>
          <p:cNvSpPr txBox="1"/>
          <p:nvPr/>
        </p:nvSpPr>
        <p:spPr>
          <a:xfrm>
            <a:off x="2286363" y="1395013"/>
            <a:ext cx="87605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+13.12%</a:t>
            </a:r>
            <a:endParaRPr lang="zh-CN" altLang="en-US" sz="1200" dirty="0">
              <a:latin typeface="黑体" pitchFamily="2" charset="-122"/>
              <a:ea typeface="黑体" pitchFamily="2" charset="-122"/>
            </a:endParaRPr>
          </a:p>
        </p:txBody>
      </p:sp>
      <p:sp>
        <p:nvSpPr>
          <p:cNvPr id="59" name="文本框 18"/>
          <p:cNvSpPr txBox="1"/>
          <p:nvPr/>
        </p:nvSpPr>
        <p:spPr>
          <a:xfrm>
            <a:off x="2340255" y="1950222"/>
            <a:ext cx="87605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l" defTabSz="914400" rtl="0" eaLnBrk="1" latinLnBrk="0" hangingPunct="1"/>
            <a:r>
              <a:rPr lang="en-US" altLang="zh-CN" sz="1200" kern="1200" dirty="0" smtClean="0">
                <a:solidFill>
                  <a:sysClr val="windowText" lastClr="000000"/>
                </a:solidFill>
                <a:latin typeface="黑体" pitchFamily="2" charset="-122"/>
                <a:ea typeface="黑体" pitchFamily="2" charset="-122"/>
                <a:cs typeface="+mn-cs"/>
              </a:rPr>
              <a:t>+</a:t>
            </a:r>
            <a:r>
              <a:rPr lang="en-US" altLang="zh-CN" sz="1200" dirty="0" smtClean="0">
                <a:solidFill>
                  <a:sysClr val="windowText" lastClr="000000"/>
                </a:solidFill>
                <a:latin typeface="黑体" pitchFamily="2" charset="-122"/>
                <a:ea typeface="黑体" pitchFamily="2" charset="-122"/>
              </a:rPr>
              <a:t>12</a:t>
            </a:r>
            <a:r>
              <a:rPr lang="en-US" altLang="zh-CN" sz="1200" kern="1200" dirty="0" smtClean="0">
                <a:solidFill>
                  <a:sysClr val="windowText" lastClr="000000"/>
                </a:solidFill>
                <a:latin typeface="黑体" pitchFamily="2" charset="-122"/>
                <a:ea typeface="黑体" pitchFamily="2" charset="-122"/>
                <a:cs typeface="+mn-cs"/>
              </a:rPr>
              <a:t>.85%</a:t>
            </a:r>
            <a:endParaRPr lang="zh-CN" altLang="en-US" sz="1200" kern="1200" dirty="0">
              <a:solidFill>
                <a:sysClr val="windowText" lastClr="000000"/>
              </a:solidFill>
              <a:latin typeface="黑体" pitchFamily="2" charset="-122"/>
              <a:ea typeface="黑体" pitchFamily="2" charset="-122"/>
              <a:cs typeface="+mn-cs"/>
            </a:endParaRPr>
          </a:p>
        </p:txBody>
      </p:sp>
      <p:sp>
        <p:nvSpPr>
          <p:cNvPr id="60" name="文本框 18"/>
          <p:cNvSpPr txBox="1"/>
          <p:nvPr/>
        </p:nvSpPr>
        <p:spPr>
          <a:xfrm>
            <a:off x="6212982" y="1379146"/>
            <a:ext cx="792071"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+19.69%</a:t>
            </a:r>
            <a:endParaRPr lang="zh-CN" altLang="en-US" sz="1200" dirty="0">
              <a:latin typeface="黑体" pitchFamily="2" charset="-122"/>
              <a:ea typeface="黑体" pitchFamily="2" charset="-122"/>
            </a:endParaRPr>
          </a:p>
        </p:txBody>
      </p:sp>
      <p:sp>
        <p:nvSpPr>
          <p:cNvPr id="61" name="文本框 18"/>
          <p:cNvSpPr txBox="1"/>
          <p:nvPr/>
        </p:nvSpPr>
        <p:spPr>
          <a:xfrm>
            <a:off x="6194319" y="1741522"/>
            <a:ext cx="792071"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+10.40%</a:t>
            </a:r>
            <a:endParaRPr lang="zh-CN" altLang="en-US" sz="1200" dirty="0">
              <a:latin typeface="黑体" pitchFamily="2" charset="-122"/>
              <a:ea typeface="黑体" pitchFamily="2" charset="-122"/>
            </a:endParaRPr>
          </a:p>
        </p:txBody>
      </p:sp>
      <p:sp>
        <p:nvSpPr>
          <p:cNvPr id="15" name="文本框 18"/>
          <p:cNvSpPr txBox="1"/>
          <p:nvPr/>
        </p:nvSpPr>
        <p:spPr>
          <a:xfrm>
            <a:off x="7477596" y="1368636"/>
            <a:ext cx="792071"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+3.51%</a:t>
            </a:r>
            <a:endParaRPr lang="zh-CN" altLang="en-US" sz="1200" dirty="0">
              <a:latin typeface="黑体" pitchFamily="2" charset="-122"/>
              <a:ea typeface="黑体" pitchFamily="2" charset="-122"/>
            </a:endParaRPr>
          </a:p>
        </p:txBody>
      </p:sp>
      <p:sp>
        <p:nvSpPr>
          <p:cNvPr id="16" name="文本框 18"/>
          <p:cNvSpPr txBox="1"/>
          <p:nvPr/>
        </p:nvSpPr>
        <p:spPr>
          <a:xfrm>
            <a:off x="7492057" y="1707655"/>
            <a:ext cx="792071"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+5.45%</a:t>
            </a:r>
            <a:endParaRPr lang="zh-CN" altLang="en-US" sz="1200" dirty="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42613"/>
            <a:ext cx="6643734" cy="400110"/>
          </a:xfrm>
          <a:prstGeom prst="rect">
            <a:avLst/>
          </a:prstGeom>
          <a:noFill/>
        </p:spPr>
        <p:txBody>
          <a:bodyPr wrap="square" rtlCol="0">
            <a:spAutoFit/>
          </a:bodyPr>
          <a:lstStyle/>
          <a:p>
            <a:r>
              <a:rPr lang="zh-CN" altLang="en-US" sz="2000" b="1" dirty="0" smtClean="0">
                <a:latin typeface="黑体" pitchFamily="2" charset="-122"/>
                <a:ea typeface="黑体" pitchFamily="2" charset="-122"/>
              </a:rPr>
              <a:t>盈</a:t>
            </a:r>
            <a:r>
              <a:rPr lang="zh-CN" altLang="en-US" sz="2000" b="1" dirty="0">
                <a:latin typeface="黑体" pitchFamily="2" charset="-122"/>
                <a:ea typeface="黑体" pitchFamily="2" charset="-122"/>
              </a:rPr>
              <a:t>利结构不断优化</a:t>
            </a:r>
          </a:p>
        </p:txBody>
      </p:sp>
      <p:graphicFrame>
        <p:nvGraphicFramePr>
          <p:cNvPr id="20" name="内容占位符 3"/>
          <p:cNvGraphicFramePr>
            <a:graphicFrameLocks/>
          </p:cNvGraphicFramePr>
          <p:nvPr/>
        </p:nvGraphicFramePr>
        <p:xfrm>
          <a:off x="467544" y="1131590"/>
          <a:ext cx="4176464" cy="1944217"/>
        </p:xfrm>
        <a:graphic>
          <a:graphicData uri="http://schemas.openxmlformats.org/drawingml/2006/chart">
            <c:chart xmlns:c="http://schemas.openxmlformats.org/drawingml/2006/chart" xmlns:r="http://schemas.openxmlformats.org/officeDocument/2006/relationships" r:id="rId2"/>
          </a:graphicData>
        </a:graphic>
      </p:graphicFrame>
      <p:sp>
        <p:nvSpPr>
          <p:cNvPr id="21" name="矩形 20"/>
          <p:cNvSpPr/>
          <p:nvPr/>
        </p:nvSpPr>
        <p:spPr>
          <a:xfrm>
            <a:off x="1475658" y="699542"/>
            <a:ext cx="2809245" cy="237363"/>
          </a:xfrm>
          <a:prstGeom prst="rect">
            <a:avLst/>
          </a:prstGeom>
          <a:noFill/>
          <a:ln>
            <a:noFill/>
          </a:ln>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solidFill>
                  <a:schemeClr val="tx1"/>
                </a:solidFill>
                <a:latin typeface="黑体" panose="02010609060101010101" pitchFamily="49" charset="-122"/>
                <a:ea typeface="黑体" panose="02010609060101010101" pitchFamily="49" charset="-122"/>
              </a:rPr>
              <a:t>利息净收入占</a:t>
            </a:r>
            <a:r>
              <a:rPr lang="zh-CN" altLang="en-US" sz="1400" b="1" dirty="0" smtClean="0">
                <a:solidFill>
                  <a:schemeClr val="tx1"/>
                </a:solidFill>
                <a:latin typeface="黑体" panose="02010609060101010101" pitchFamily="49" charset="-122"/>
                <a:ea typeface="黑体" panose="02010609060101010101" pitchFamily="49" charset="-122"/>
              </a:rPr>
              <a:t>比逐步下降</a:t>
            </a:r>
            <a:endParaRPr lang="zh-CN" altLang="en-US" sz="1400" b="1" dirty="0">
              <a:solidFill>
                <a:schemeClr val="tx1"/>
              </a:solidFill>
              <a:latin typeface="黑体" panose="02010609060101010101" pitchFamily="49" charset="-122"/>
              <a:ea typeface="黑体" panose="02010609060101010101" pitchFamily="49" charset="-122"/>
            </a:endParaRPr>
          </a:p>
        </p:txBody>
      </p:sp>
      <p:graphicFrame>
        <p:nvGraphicFramePr>
          <p:cNvPr id="22" name="图表 21"/>
          <p:cNvGraphicFramePr/>
          <p:nvPr/>
        </p:nvGraphicFramePr>
        <p:xfrm>
          <a:off x="4644008" y="957756"/>
          <a:ext cx="4416718" cy="1974035"/>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2"/>
          <p:cNvSpPr txBox="1">
            <a:spLocks noChangeArrowheads="1"/>
          </p:cNvSpPr>
          <p:nvPr/>
        </p:nvSpPr>
        <p:spPr bwMode="auto">
          <a:xfrm>
            <a:off x="4572000" y="980559"/>
            <a:ext cx="142875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smtClean="0">
                <a:latin typeface="黑体" panose="02010609060101010101" pitchFamily="49" charset="-122"/>
                <a:ea typeface="黑体" panose="02010609060101010101" pitchFamily="49" charset="-122"/>
              </a:rPr>
              <a:t> 单位</a:t>
            </a:r>
            <a:r>
              <a:rPr lang="zh-CN" altLang="en-US" sz="1000" dirty="0">
                <a:latin typeface="黑体" panose="02010609060101010101" pitchFamily="49" charset="-122"/>
                <a:ea typeface="黑体" panose="02010609060101010101" pitchFamily="49" charset="-122"/>
              </a:rPr>
              <a:t>：人民币亿元</a:t>
            </a:r>
          </a:p>
        </p:txBody>
      </p:sp>
      <p:sp>
        <p:nvSpPr>
          <p:cNvPr id="29" name="矩形 28"/>
          <p:cNvSpPr/>
          <p:nvPr/>
        </p:nvSpPr>
        <p:spPr>
          <a:xfrm>
            <a:off x="5436098" y="699543"/>
            <a:ext cx="3343275" cy="283369"/>
          </a:xfrm>
          <a:prstGeom prst="rect">
            <a:avLst/>
          </a:prstGeom>
          <a:noFill/>
          <a:ln>
            <a:noFill/>
          </a:ln>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solidFill>
                  <a:schemeClr val="tx1"/>
                </a:solidFill>
                <a:latin typeface="黑体" panose="02010609060101010101" pitchFamily="49" charset="-122"/>
                <a:ea typeface="黑体" panose="02010609060101010101" pitchFamily="49" charset="-122"/>
              </a:rPr>
              <a:t>手续费及佣金收入占</a:t>
            </a:r>
            <a:r>
              <a:rPr lang="zh-CN" altLang="en-US" sz="1400" b="1" dirty="0" smtClean="0">
                <a:solidFill>
                  <a:schemeClr val="tx1"/>
                </a:solidFill>
                <a:latin typeface="黑体" panose="02010609060101010101" pitchFamily="49" charset="-122"/>
                <a:ea typeface="黑体" panose="02010609060101010101" pitchFamily="49" charset="-122"/>
              </a:rPr>
              <a:t>比逐步提升</a:t>
            </a:r>
            <a:endParaRPr lang="zh-CN" altLang="en-US" sz="1400" b="1" dirty="0">
              <a:solidFill>
                <a:schemeClr val="tx1"/>
              </a:solidFill>
              <a:latin typeface="黑体" panose="02010609060101010101" pitchFamily="49" charset="-122"/>
              <a:ea typeface="黑体" panose="02010609060101010101" pitchFamily="49" charset="-122"/>
            </a:endParaRPr>
          </a:p>
        </p:txBody>
      </p:sp>
      <p:sp>
        <p:nvSpPr>
          <p:cNvPr id="31" name="TextBox 22"/>
          <p:cNvSpPr txBox="1">
            <a:spLocks noChangeArrowheads="1"/>
          </p:cNvSpPr>
          <p:nvPr/>
        </p:nvSpPr>
        <p:spPr bwMode="auto">
          <a:xfrm>
            <a:off x="539552" y="987575"/>
            <a:ext cx="142875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a:latin typeface="黑体" panose="02010609060101010101" pitchFamily="49" charset="-122"/>
                <a:ea typeface="黑体" panose="02010609060101010101" pitchFamily="49" charset="-122"/>
              </a:rPr>
              <a:t>单位：人民币亿元</a:t>
            </a:r>
          </a:p>
        </p:txBody>
      </p:sp>
      <p:graphicFrame>
        <p:nvGraphicFramePr>
          <p:cNvPr id="39" name="图表 38"/>
          <p:cNvGraphicFramePr/>
          <p:nvPr/>
        </p:nvGraphicFramePr>
        <p:xfrm>
          <a:off x="458491" y="3219403"/>
          <a:ext cx="4128208" cy="1750950"/>
        </p:xfrm>
        <a:graphic>
          <a:graphicData uri="http://schemas.openxmlformats.org/drawingml/2006/chart">
            <c:chart xmlns:c="http://schemas.openxmlformats.org/drawingml/2006/chart" xmlns:r="http://schemas.openxmlformats.org/officeDocument/2006/relationships" r:id="rId4"/>
          </a:graphicData>
        </a:graphic>
      </p:graphicFrame>
      <p:sp>
        <p:nvSpPr>
          <p:cNvPr id="40" name="TextBox 39"/>
          <p:cNvSpPr txBox="1"/>
          <p:nvPr/>
        </p:nvSpPr>
        <p:spPr>
          <a:xfrm>
            <a:off x="1693333" y="3003740"/>
            <a:ext cx="1738489" cy="307777"/>
          </a:xfrm>
          <a:prstGeom prst="rect">
            <a:avLst/>
          </a:prstGeom>
          <a:noFill/>
        </p:spPr>
        <p:txBody>
          <a:bodyPr wrap="square" rtlCol="0">
            <a:spAutoFit/>
          </a:bodyPr>
          <a:lstStyle/>
          <a:p>
            <a:r>
              <a:rPr lang="zh-CN" altLang="en-US" sz="1400" b="1" dirty="0" smtClean="0">
                <a:latin typeface="黑体" pitchFamily="2" charset="-122"/>
                <a:ea typeface="黑体" pitchFamily="2" charset="-122"/>
              </a:rPr>
              <a:t>各类拨备计提充足</a:t>
            </a:r>
            <a:endParaRPr lang="zh-CN" altLang="en-US" sz="1400" b="1" dirty="0">
              <a:latin typeface="黑体" pitchFamily="2" charset="-122"/>
              <a:ea typeface="黑体" pitchFamily="2" charset="-122"/>
            </a:endParaRPr>
          </a:p>
        </p:txBody>
      </p:sp>
      <p:sp>
        <p:nvSpPr>
          <p:cNvPr id="42" name="TextBox 22"/>
          <p:cNvSpPr txBox="1">
            <a:spLocks noChangeArrowheads="1"/>
          </p:cNvSpPr>
          <p:nvPr/>
        </p:nvSpPr>
        <p:spPr bwMode="auto">
          <a:xfrm>
            <a:off x="539552" y="3291831"/>
            <a:ext cx="142875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a:latin typeface="黑体" panose="02010609060101010101" pitchFamily="49" charset="-122"/>
                <a:ea typeface="黑体" panose="02010609060101010101" pitchFamily="49" charset="-122"/>
              </a:rPr>
              <a:t>单位：人民币亿元</a:t>
            </a:r>
          </a:p>
        </p:txBody>
      </p:sp>
      <p:graphicFrame>
        <p:nvGraphicFramePr>
          <p:cNvPr id="43" name="图表 42"/>
          <p:cNvGraphicFramePr/>
          <p:nvPr/>
        </p:nvGraphicFramePr>
        <p:xfrm>
          <a:off x="4572000" y="3075807"/>
          <a:ext cx="4392488" cy="2088232"/>
        </p:xfrm>
        <a:graphic>
          <a:graphicData uri="http://schemas.openxmlformats.org/drawingml/2006/chart">
            <c:chart xmlns:c="http://schemas.openxmlformats.org/drawingml/2006/chart" xmlns:r="http://schemas.openxmlformats.org/officeDocument/2006/relationships" r:id="rId5"/>
          </a:graphicData>
        </a:graphic>
      </p:graphicFrame>
      <p:sp>
        <p:nvSpPr>
          <p:cNvPr id="44" name="TextBox 43"/>
          <p:cNvSpPr txBox="1"/>
          <p:nvPr/>
        </p:nvSpPr>
        <p:spPr>
          <a:xfrm>
            <a:off x="5782488" y="3015940"/>
            <a:ext cx="2643206" cy="307777"/>
          </a:xfrm>
          <a:prstGeom prst="rect">
            <a:avLst/>
          </a:prstGeom>
          <a:noFill/>
        </p:spPr>
        <p:txBody>
          <a:bodyPr wrap="square" rtlCol="0">
            <a:spAutoFit/>
          </a:bodyPr>
          <a:lstStyle/>
          <a:p>
            <a:pPr algn="just"/>
            <a:r>
              <a:rPr lang="zh-CN" altLang="en-US" sz="1400" b="1" dirty="0" smtClean="0">
                <a:latin typeface="黑体" pitchFamily="2" charset="-122"/>
                <a:ea typeface="黑体" pitchFamily="2" charset="-122"/>
              </a:rPr>
              <a:t> 成本</a:t>
            </a:r>
            <a:r>
              <a:rPr lang="zh-CN" altLang="en-US" sz="1400" b="1" dirty="0">
                <a:latin typeface="黑体" pitchFamily="2" charset="-122"/>
                <a:ea typeface="黑体" pitchFamily="2" charset="-122"/>
              </a:rPr>
              <a:t>收入</a:t>
            </a:r>
            <a:r>
              <a:rPr lang="zh-CN" altLang="en-US" sz="1400" b="1" dirty="0" smtClean="0">
                <a:latin typeface="黑体" pitchFamily="2" charset="-122"/>
                <a:ea typeface="黑体" pitchFamily="2" charset="-122"/>
              </a:rPr>
              <a:t>比持续下降</a:t>
            </a:r>
            <a:endParaRPr lang="zh-CN" altLang="en-US" sz="1400" b="1" dirty="0">
              <a:latin typeface="黑体" pitchFamily="2" charset="-122"/>
              <a:ea typeface="黑体" pitchFamily="2" charset="-122"/>
            </a:endParaRPr>
          </a:p>
        </p:txBody>
      </p:sp>
      <p:sp>
        <p:nvSpPr>
          <p:cNvPr id="45" name="TextBox 44"/>
          <p:cNvSpPr txBox="1"/>
          <p:nvPr/>
        </p:nvSpPr>
        <p:spPr>
          <a:xfrm>
            <a:off x="4572000" y="3301615"/>
            <a:ext cx="1800209" cy="246221"/>
          </a:xfrm>
          <a:prstGeom prst="rect">
            <a:avLst/>
          </a:prstGeom>
          <a:noFill/>
        </p:spPr>
        <p:txBody>
          <a:bodyPr wrap="square" rtlCol="0">
            <a:spAutoFit/>
          </a:bodyPr>
          <a:lstStyle/>
          <a:p>
            <a:r>
              <a:rPr lang="zh-CN" altLang="en-US" sz="1000" dirty="0" smtClean="0">
                <a:latin typeface="黑体" pitchFamily="2" charset="-122"/>
                <a:ea typeface="黑体" pitchFamily="2" charset="-122"/>
              </a:rPr>
              <a:t> 单位：人民币亿元</a:t>
            </a:r>
            <a:endParaRPr lang="zh-CN" altLang="en-US" sz="1000" dirty="0">
              <a:latin typeface="黑体" pitchFamily="2" charset="-122"/>
              <a:ea typeface="黑体" pitchFamily="2" charset="-122"/>
            </a:endParaRPr>
          </a:p>
        </p:txBody>
      </p:sp>
      <p:sp>
        <p:nvSpPr>
          <p:cNvPr id="15" name="Text Box 24"/>
          <p:cNvSpPr txBox="1">
            <a:spLocks noChangeArrowheads="1"/>
          </p:cNvSpPr>
          <p:nvPr/>
        </p:nvSpPr>
        <p:spPr bwMode="auto">
          <a:xfrm>
            <a:off x="6775306" y="1986880"/>
            <a:ext cx="718231" cy="276999"/>
          </a:xfrm>
          <a:prstGeom prst="rect">
            <a:avLst/>
          </a:prstGeom>
          <a:noFill/>
          <a:ln>
            <a:noFill/>
          </a:ln>
          <a:effectLst/>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chemeClr val="accent1"/>
                </a:solidFill>
              </a14:hiddenFill>
            </a:ext>
            <a:ext uri="{91240B29-F687-4F45-9708-019B960494DF}">
              <a14:hiddenLine xmlns:c="http://schemas.openxmlformats.org/drawingml/2006/chart" xmlns:cdr="http://schemas.openxmlformats.org/drawingml/2006/chartDrawing"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c="http://schemas.openxmlformats.org/drawingml/2006/chart" xmlns:cdr="http://schemas.openxmlformats.org/drawingml/2006/chartDrawing" xmlns="" xmlns:a14="http://schemas.microsoft.com/office/drawing/2010/main" xmlns:lc="http://schemas.openxmlformats.org/drawingml/2006/lockedCanvas">
                <a:effectLst>
                  <a:outerShdw dist="35921" dir="2700000" algn="ctr" rotWithShape="0">
                    <a:schemeClr val="bg2"/>
                  </a:outerShdw>
                </a:effectLst>
              </a14:hiddenEffects>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+71.75%</a:t>
            </a:r>
            <a:endParaRPr lang="en-US" altLang="zh-CN" sz="1200" dirty="0">
              <a:latin typeface="黑体" pitchFamily="2" charset="-122"/>
              <a:ea typeface="黑体" pitchFamily="2" charset="-122"/>
            </a:endParaRPr>
          </a:p>
        </p:txBody>
      </p:sp>
      <p:sp>
        <p:nvSpPr>
          <p:cNvPr id="16" name="Text Box 24"/>
          <p:cNvSpPr txBox="1">
            <a:spLocks noChangeArrowheads="1"/>
          </p:cNvSpPr>
          <p:nvPr/>
        </p:nvSpPr>
        <p:spPr bwMode="auto">
          <a:xfrm>
            <a:off x="8024306" y="1890007"/>
            <a:ext cx="718231" cy="276999"/>
          </a:xfrm>
          <a:prstGeom prst="rect">
            <a:avLst/>
          </a:prstGeom>
          <a:noFill/>
          <a:ln>
            <a:noFill/>
          </a:ln>
          <a:effectLst/>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chemeClr val="accent1"/>
                </a:solidFill>
              </a14:hiddenFill>
            </a:ext>
            <a:ext uri="{91240B29-F687-4F45-9708-019B960494DF}">
              <a14:hiddenLine xmlns:c="http://schemas.openxmlformats.org/drawingml/2006/chart" xmlns:cdr="http://schemas.openxmlformats.org/drawingml/2006/chartDrawing"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c="http://schemas.openxmlformats.org/drawingml/2006/chart" xmlns:cdr="http://schemas.openxmlformats.org/drawingml/2006/chartDrawing" xmlns="" xmlns:a14="http://schemas.microsoft.com/office/drawing/2010/main" xmlns:lc="http://schemas.openxmlformats.org/drawingml/2006/lockedCanvas">
                <a:effectLst>
                  <a:outerShdw dist="35921" dir="2700000" algn="ctr" rotWithShape="0">
                    <a:schemeClr val="bg2"/>
                  </a:outerShdw>
                </a:effectLst>
              </a14:hiddenEffects>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+20.28%</a:t>
            </a:r>
            <a:endParaRPr lang="en-US" altLang="zh-CN" sz="1200" dirty="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extBox 1"/>
          <p:cNvSpPr txBox="1">
            <a:spLocks noChangeArrowheads="1"/>
          </p:cNvSpPr>
          <p:nvPr/>
        </p:nvSpPr>
        <p:spPr bwMode="auto">
          <a:xfrm>
            <a:off x="285750" y="142629"/>
            <a:ext cx="6643688" cy="400110"/>
          </a:xfrm>
          <a:prstGeom prst="rect">
            <a:avLst/>
          </a:prstGeom>
          <a:noFill/>
          <a:ln w="9525">
            <a:noFill/>
            <a:miter lim="800000"/>
            <a:headEnd/>
            <a:tailEnd/>
          </a:ln>
        </p:spPr>
        <p:txBody>
          <a:bodyPr>
            <a:spAutoFit/>
          </a:bodyPr>
          <a:lstStyle/>
          <a:p>
            <a:r>
              <a:rPr lang="zh-CN" altLang="en-US" sz="2000" b="1" dirty="0" smtClean="0">
                <a:latin typeface="黑体" pitchFamily="2" charset="-122"/>
                <a:ea typeface="黑体" pitchFamily="2" charset="-122"/>
              </a:rPr>
              <a:t>资产质量保持大体稳定</a:t>
            </a:r>
            <a:endParaRPr lang="zh-CN" altLang="en-US" sz="2000" b="1" dirty="0">
              <a:latin typeface="黑体" pitchFamily="2" charset="-122"/>
              <a:ea typeface="黑体" pitchFamily="2" charset="-122"/>
            </a:endParaRPr>
          </a:p>
        </p:txBody>
      </p:sp>
      <p:sp>
        <p:nvSpPr>
          <p:cNvPr id="15369" name="TextBox 33"/>
          <p:cNvSpPr txBox="1">
            <a:spLocks noChangeArrowheads="1"/>
          </p:cNvSpPr>
          <p:nvPr/>
        </p:nvSpPr>
        <p:spPr bwMode="auto">
          <a:xfrm>
            <a:off x="284413" y="789386"/>
            <a:ext cx="1428750" cy="246221"/>
          </a:xfrm>
          <a:prstGeom prst="rect">
            <a:avLst/>
          </a:prstGeom>
          <a:noFill/>
          <a:ln w="9525">
            <a:noFill/>
            <a:miter lim="800000"/>
            <a:headEnd/>
            <a:tailEnd/>
          </a:ln>
        </p:spPr>
        <p:txBody>
          <a:bodyPr>
            <a:spAutoFit/>
          </a:bodyPr>
          <a:lstStyle/>
          <a:p>
            <a:r>
              <a:rPr lang="zh-CN" altLang="en-US" sz="1000" dirty="0">
                <a:latin typeface="黑体" pitchFamily="2" charset="-122"/>
                <a:ea typeface="黑体" pitchFamily="2" charset="-122"/>
              </a:rPr>
              <a:t>单位：人民币亿元</a:t>
            </a:r>
          </a:p>
        </p:txBody>
      </p:sp>
      <p:graphicFrame>
        <p:nvGraphicFramePr>
          <p:cNvPr id="15464" name="Group 104"/>
          <p:cNvGraphicFramePr>
            <a:graphicFrameLocks noGrp="1"/>
          </p:cNvGraphicFramePr>
          <p:nvPr/>
        </p:nvGraphicFramePr>
        <p:xfrm>
          <a:off x="381002" y="1059656"/>
          <a:ext cx="8223449" cy="3863340"/>
        </p:xfrm>
        <a:graphic>
          <a:graphicData uri="http://schemas.openxmlformats.org/drawingml/2006/table">
            <a:tbl>
              <a:tblPr/>
              <a:tblGrid>
                <a:gridCol w="2056591"/>
                <a:gridCol w="1642942"/>
                <a:gridCol w="1508943"/>
                <a:gridCol w="1506030"/>
                <a:gridCol w="1508943"/>
              </a:tblGrid>
              <a:tr h="297180">
                <a:tc row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项目</a:t>
                      </a:r>
                      <a:endParaRPr kumimoji="0" lang="zh-CN" altLang="en-US" sz="1200" b="1" i="0" u="none" strike="noStrike" cap="none" normalizeH="0" baseline="0" dirty="0" smtClean="0">
                        <a:ln>
                          <a:noFill/>
                        </a:ln>
                        <a:solidFill>
                          <a:schemeClr val="bg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1" i="0" u="none" strike="noStrike" cap="none" normalizeH="0" baseline="0" dirty="0" smtClean="0">
                          <a:ln>
                            <a:noFill/>
                          </a:ln>
                          <a:solidFill>
                            <a:srgbClr val="FFFFFF"/>
                          </a:solidFill>
                          <a:effectLst/>
                          <a:latin typeface="黑体" pitchFamily="2" charset="-122"/>
                          <a:ea typeface="黑体" pitchFamily="2" charset="-122"/>
                        </a:rPr>
                        <a:t>2014</a:t>
                      </a: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年</a:t>
                      </a:r>
                      <a:r>
                        <a:rPr kumimoji="0" lang="en-US" altLang="zh-CN" sz="1200" b="1" i="0" u="none" strike="noStrike" cap="none" normalizeH="0" baseline="0" dirty="0" smtClean="0">
                          <a:ln>
                            <a:noFill/>
                          </a:ln>
                          <a:solidFill>
                            <a:srgbClr val="FFFFFF"/>
                          </a:solidFill>
                          <a:effectLst/>
                          <a:latin typeface="黑体" pitchFamily="2" charset="-122"/>
                          <a:ea typeface="黑体" pitchFamily="2" charset="-122"/>
                        </a:rPr>
                        <a:t>6</a:t>
                      </a: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月</a:t>
                      </a:r>
                      <a:r>
                        <a:rPr kumimoji="0" lang="en-US" altLang="zh-CN" sz="1200" b="1" i="0" u="none" strike="noStrike" cap="none" normalizeH="0" baseline="0" dirty="0" smtClean="0">
                          <a:ln>
                            <a:noFill/>
                          </a:ln>
                          <a:solidFill>
                            <a:srgbClr val="FFFFFF"/>
                          </a:solidFill>
                          <a:effectLst/>
                          <a:latin typeface="黑体" pitchFamily="2" charset="-122"/>
                          <a:ea typeface="黑体" pitchFamily="2" charset="-122"/>
                        </a:rPr>
                        <a:t>30</a:t>
                      </a: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日</a:t>
                      </a:r>
                      <a:endParaRPr kumimoji="0" lang="zh-CN" altLang="en-US" sz="1200" b="1" i="0" u="none" strike="noStrike" cap="none" normalizeH="0" baseline="0" dirty="0" smtClean="0">
                        <a:ln>
                          <a:noFill/>
                        </a:ln>
                        <a:solidFill>
                          <a:schemeClr val="bg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1" i="0" u="none" strike="noStrike" cap="none" normalizeH="0" baseline="0" dirty="0" smtClean="0">
                          <a:ln>
                            <a:noFill/>
                          </a:ln>
                          <a:solidFill>
                            <a:srgbClr val="FFFFFF"/>
                          </a:solidFill>
                          <a:effectLst/>
                          <a:latin typeface="黑体" pitchFamily="2" charset="-122"/>
                          <a:ea typeface="黑体" pitchFamily="2" charset="-122"/>
                        </a:rPr>
                        <a:t>2013</a:t>
                      </a: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年</a:t>
                      </a:r>
                      <a:r>
                        <a:rPr kumimoji="0" lang="en-US" altLang="zh-CN" sz="1200" b="1" i="0" u="none" strike="noStrike" cap="none" normalizeH="0" baseline="0" dirty="0" smtClean="0">
                          <a:ln>
                            <a:noFill/>
                          </a:ln>
                          <a:solidFill>
                            <a:srgbClr val="FFFFFF"/>
                          </a:solidFill>
                          <a:effectLst/>
                          <a:latin typeface="黑体" pitchFamily="2" charset="-122"/>
                          <a:ea typeface="黑体" pitchFamily="2" charset="-122"/>
                        </a:rPr>
                        <a:t>12</a:t>
                      </a: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月</a:t>
                      </a:r>
                      <a:r>
                        <a:rPr kumimoji="0" lang="en-US" altLang="zh-CN" sz="1200" b="1" i="0" u="none" strike="noStrike" cap="none" normalizeH="0" baseline="0" dirty="0" smtClean="0">
                          <a:ln>
                            <a:noFill/>
                          </a:ln>
                          <a:solidFill>
                            <a:srgbClr val="FFFFFF"/>
                          </a:solidFill>
                          <a:effectLst/>
                          <a:latin typeface="黑体" pitchFamily="2" charset="-122"/>
                          <a:ea typeface="黑体" pitchFamily="2" charset="-122"/>
                        </a:rPr>
                        <a:t>31</a:t>
                      </a: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日</a:t>
                      </a:r>
                      <a:endParaRPr kumimoji="0" lang="zh-CN" altLang="en-US" sz="1200" b="1" i="0" u="none" strike="noStrike" cap="none" normalizeH="0" baseline="0" dirty="0" smtClean="0">
                        <a:ln>
                          <a:noFill/>
                        </a:ln>
                        <a:solidFill>
                          <a:schemeClr val="bg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zh-CN" altLang="en-US"/>
                    </a:p>
                  </a:txBody>
                  <a:tcPr/>
                </a:tc>
              </a:tr>
              <a:tr h="297180">
                <a:tc vMerge="1">
                  <a:txBody>
                    <a:bodyPr/>
                    <a:lstStyle/>
                    <a:p>
                      <a:endParaRPr lang="zh-CN" altLang="en-US"/>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金额</a:t>
                      </a: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占比</a:t>
                      </a:r>
                      <a:r>
                        <a:rPr kumimoji="0" lang="en-US" altLang="zh-CN" sz="1200" b="1" i="0" u="none" strike="noStrike" cap="none" normalizeH="0" baseline="0" dirty="0" smtClean="0">
                          <a:ln>
                            <a:noFill/>
                          </a:ln>
                          <a:solidFill>
                            <a:srgbClr val="FFFFFF"/>
                          </a:solidFill>
                          <a:effectLst/>
                          <a:latin typeface="黑体" pitchFamily="2" charset="-122"/>
                          <a:ea typeface="黑体" pitchFamily="2" charset="-122"/>
                        </a:rPr>
                        <a:t>(%)</a:t>
                      </a:r>
                      <a:endParaRPr kumimoji="0" lang="zh-CN" altLang="en-US" sz="1200" b="1" i="0" u="none" strike="noStrike" cap="none" normalizeH="0" baseline="0" dirty="0" smtClean="0">
                        <a:ln>
                          <a:noFill/>
                        </a:ln>
                        <a:solidFill>
                          <a:srgbClr val="FFFFFF"/>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金额</a:t>
                      </a: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1200" b="1" i="0" u="none" strike="noStrike" cap="none" normalizeH="0" baseline="0" dirty="0" smtClean="0">
                          <a:ln>
                            <a:noFill/>
                          </a:ln>
                          <a:solidFill>
                            <a:srgbClr val="FFFFFF"/>
                          </a:solidFill>
                          <a:effectLst/>
                          <a:latin typeface="黑体" pitchFamily="2" charset="-122"/>
                          <a:ea typeface="黑体" pitchFamily="2" charset="-122"/>
                        </a:rPr>
                        <a:t>占比</a:t>
                      </a:r>
                      <a:r>
                        <a:rPr kumimoji="0" lang="en-US" altLang="zh-CN" sz="1200" b="1" i="0" u="none" strike="noStrike" cap="none" normalizeH="0" baseline="0" dirty="0" smtClean="0">
                          <a:ln>
                            <a:noFill/>
                          </a:ln>
                          <a:solidFill>
                            <a:srgbClr val="FFFFFF"/>
                          </a:solidFill>
                          <a:effectLst/>
                          <a:latin typeface="黑体" pitchFamily="2" charset="-122"/>
                          <a:ea typeface="黑体" pitchFamily="2" charset="-122"/>
                        </a:rPr>
                        <a:t>(%)</a:t>
                      </a:r>
                      <a:endParaRPr kumimoji="0" lang="zh-CN" altLang="en-US" sz="1200" b="1" i="0" u="none" strike="noStrike" cap="none" normalizeH="0" baseline="0" dirty="0" smtClean="0">
                        <a:ln>
                          <a:noFill/>
                        </a:ln>
                        <a:solidFill>
                          <a:srgbClr val="FFFFFF"/>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正常类</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 14,004.72</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97.87</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13,380.37</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98.60</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关注类</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166.27</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1.16</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86.89</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0.64</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次级类</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87.16</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0.61</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56.20</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0.41</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可疑类</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34.76</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 0.24</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34.83</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0.26</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损失类</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16.83</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 0.12</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 12.28</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0.09</a:t>
                      </a:r>
                      <a:endParaRPr kumimoji="0" lang="en-US" altLang="zh-CN"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贷款余额</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14,309.74</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13,570.57</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hMerge="1">
                  <a:txBody>
                    <a:bodyPr/>
                    <a:lstStyle/>
                    <a:p>
                      <a:endParaRPr lang="zh-CN" altLang="en-US"/>
                    </a:p>
                  </a:txBody>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不良贷款余额</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138.75</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103.31</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hMerge="1">
                  <a:txBody>
                    <a:bodyPr/>
                    <a:lstStyle/>
                    <a:p>
                      <a:endParaRPr lang="zh-CN" altLang="en-US"/>
                    </a:p>
                  </a:txBody>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贷款拨备</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黑体" pitchFamily="2" charset="-122"/>
                          <a:ea typeface="黑体" pitchFamily="2" charset="-122"/>
                        </a:rPr>
                        <a:t>424.21</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黑体" pitchFamily="2" charset="-122"/>
                          <a:ea typeface="黑体" pitchFamily="2" charset="-122"/>
                        </a:rPr>
                        <a:t>363.75</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hMerge="1">
                  <a:txBody>
                    <a:bodyPr/>
                    <a:lstStyle/>
                    <a:p>
                      <a:endParaRPr lang="zh-CN" altLang="en-US"/>
                    </a:p>
                  </a:txBody>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拨贷比（</a:t>
                      </a: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a:t>
                      </a: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黑体" pitchFamily="2" charset="-122"/>
                          <a:ea typeface="黑体" pitchFamily="2" charset="-122"/>
                        </a:rPr>
                        <a:t>2.96</a:t>
                      </a: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黑体" pitchFamily="2" charset="-122"/>
                          <a:ea typeface="黑体" pitchFamily="2" charset="-122"/>
                        </a:rPr>
                        <a:t>2.68</a:t>
                      </a: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hMerge="1">
                  <a:txBody>
                    <a:bodyPr/>
                    <a:lstStyle/>
                    <a:p>
                      <a:endParaRPr lang="zh-CN" altLang="en-US"/>
                    </a:p>
                  </a:txBody>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拨备覆盖率</a:t>
                      </a: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黑体" pitchFamily="2" charset="-122"/>
                          <a:ea typeface="黑体" pitchFamily="2" charset="-122"/>
                        </a:rPr>
                        <a:t>305.74</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黑体" pitchFamily="2" charset="-122"/>
                          <a:ea typeface="黑体" pitchFamily="2" charset="-122"/>
                        </a:rPr>
                        <a:t>352.10</a:t>
                      </a:r>
                      <a:endParaRPr kumimoji="0" lang="zh-CN" altLang="en-US" sz="1200" b="0" i="0" u="none" strike="noStrike" cap="none" normalizeH="0" baseline="0" dirty="0" smtClean="0">
                        <a:ln>
                          <a:noFill/>
                        </a:ln>
                        <a:solidFill>
                          <a:schemeClr val="tx1"/>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c hMerge="1">
                  <a:txBody>
                    <a:bodyPr/>
                    <a:lstStyle/>
                    <a:p>
                      <a:endParaRPr lang="zh-CN" altLang="en-US"/>
                    </a:p>
                  </a:txBody>
                  <a:tcPr/>
                </a:tc>
              </a:tr>
              <a:tr h="29718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2" charset="-122"/>
                          <a:ea typeface="黑体" pitchFamily="2" charset="-122"/>
                        </a:rPr>
                        <a:t>不良贷款率</a:t>
                      </a: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0.97</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黑体" pitchFamily="2" charset="-122"/>
                          <a:ea typeface="黑体" pitchFamily="2" charset="-122"/>
                        </a:rPr>
                        <a:t>0.76</a:t>
                      </a:r>
                      <a:endParaRPr kumimoji="0" lang="zh-CN" altLang="en-US" sz="1200" b="0" i="0" u="none" strike="noStrike" cap="none" normalizeH="0" baseline="0" dirty="0" smtClean="0">
                        <a:ln>
                          <a:noFill/>
                        </a:ln>
                        <a:solidFill>
                          <a:srgbClr val="333333"/>
                        </a:solidFill>
                        <a:effectLst/>
                        <a:latin typeface="黑体" pitchFamily="2" charset="-122"/>
                        <a:ea typeface="黑体" pitchFamily="2" charset="-122"/>
                      </a:endParaRP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EB4E3"/>
                    </a:solidFill>
                  </a:tcPr>
                </a:tc>
                <a:tc hMerge="1">
                  <a:txBody>
                    <a:bodyPr/>
                    <a:lstStyle/>
                    <a:p>
                      <a:endParaRPr lang="zh-CN" altLang="en-US"/>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图表 18"/>
          <p:cNvGraphicFramePr/>
          <p:nvPr/>
        </p:nvGraphicFramePr>
        <p:xfrm>
          <a:off x="2627785" y="3291830"/>
          <a:ext cx="3389194" cy="168751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a:spLocks noChangeArrowheads="1"/>
          </p:cNvSpPr>
          <p:nvPr/>
        </p:nvSpPr>
        <p:spPr bwMode="auto">
          <a:xfrm>
            <a:off x="285750" y="142629"/>
            <a:ext cx="664368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2000" b="1" dirty="0" smtClean="0">
                <a:latin typeface="黑体" panose="02010609060101010101" pitchFamily="49" charset="-122"/>
                <a:ea typeface="黑体" panose="02010609060101010101" pitchFamily="49" charset="-122"/>
              </a:rPr>
              <a:t>条线专营化能力进一步提升</a:t>
            </a:r>
            <a:r>
              <a:rPr lang="en-US" altLang="zh-CN" sz="2000" b="1" dirty="0" smtClean="0">
                <a:latin typeface="黑体" panose="02010609060101010101" pitchFamily="49" charset="-122"/>
                <a:ea typeface="黑体" panose="02010609060101010101" pitchFamily="49" charset="-122"/>
              </a:rPr>
              <a:t>——</a:t>
            </a:r>
            <a:r>
              <a:rPr lang="zh-CN" altLang="en-US" sz="2000" b="1" dirty="0" smtClean="0">
                <a:latin typeface="黑体" panose="02010609060101010101" pitchFamily="49" charset="-122"/>
                <a:ea typeface="黑体" panose="02010609060101010101" pitchFamily="49" charset="-122"/>
              </a:rPr>
              <a:t>企业金融条线</a:t>
            </a:r>
            <a:endParaRPr lang="zh-CN" altLang="en-US" sz="2000" b="1" dirty="0">
              <a:latin typeface="黑体" panose="02010609060101010101" pitchFamily="49" charset="-122"/>
              <a:ea typeface="黑体" panose="02010609060101010101" pitchFamily="49" charset="-122"/>
            </a:endParaRPr>
          </a:p>
        </p:txBody>
      </p:sp>
      <p:graphicFrame>
        <p:nvGraphicFramePr>
          <p:cNvPr id="30" name="内容占位符 3"/>
          <p:cNvGraphicFramePr>
            <a:graphicFrameLocks/>
          </p:cNvGraphicFramePr>
          <p:nvPr/>
        </p:nvGraphicFramePr>
        <p:xfrm>
          <a:off x="2627784" y="936435"/>
          <a:ext cx="3366616" cy="1964556"/>
        </p:xfrm>
        <a:graphic>
          <a:graphicData uri="http://schemas.openxmlformats.org/drawingml/2006/chart">
            <c:chart xmlns:c="http://schemas.openxmlformats.org/drawingml/2006/chart" xmlns:r="http://schemas.openxmlformats.org/officeDocument/2006/relationships" r:id="rId3"/>
          </a:graphicData>
        </a:graphic>
      </p:graphicFrame>
      <p:sp>
        <p:nvSpPr>
          <p:cNvPr id="31" name="TextBox 22"/>
          <p:cNvSpPr txBox="1"/>
          <p:nvPr/>
        </p:nvSpPr>
        <p:spPr>
          <a:xfrm>
            <a:off x="3565424" y="760262"/>
            <a:ext cx="1517302"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1400" b="1" dirty="0" smtClean="0">
                <a:latin typeface="黑体" pitchFamily="2" charset="-122"/>
                <a:ea typeface="黑体" pitchFamily="2" charset="-122"/>
              </a:rPr>
              <a:t>贸易融资业务量</a:t>
            </a:r>
            <a:endParaRPr lang="zh-CN" altLang="en-US" sz="1400" b="1" dirty="0">
              <a:latin typeface="黑体" pitchFamily="2" charset="-122"/>
              <a:ea typeface="黑体" pitchFamily="2" charset="-122"/>
            </a:endParaRPr>
          </a:p>
        </p:txBody>
      </p:sp>
      <p:sp>
        <p:nvSpPr>
          <p:cNvPr id="36" name="TextBox 10"/>
          <p:cNvSpPr txBox="1">
            <a:spLocks noChangeArrowheads="1"/>
          </p:cNvSpPr>
          <p:nvPr/>
        </p:nvSpPr>
        <p:spPr bwMode="auto">
          <a:xfrm>
            <a:off x="2771800" y="1027410"/>
            <a:ext cx="1640896" cy="246221"/>
          </a:xfrm>
          <a:prstGeom prst="rect">
            <a:avLst/>
          </a:prstGeom>
          <a:noFill/>
          <a:ln>
            <a:noFill/>
          </a:ln>
          <a:extLst>
            <a:ext uri="{909E8E84-426E-40DD-AFC4-6F175D3DCCD1}">
              <a14:hiddenFill xmlns:lc="http://schemas.openxmlformats.org/drawingml/2006/lockedCanvas" xmlns:a14="http://schemas.microsoft.com/office/drawing/2010/main" xmlns="">
                <a:solidFill>
                  <a:srgbClr val="FFFFFF"/>
                </a:solidFill>
              </a14:hiddenFill>
            </a:ext>
            <a:ext uri="{91240B29-F687-4F45-9708-019B960494DF}">
              <a14:hiddenLine xmlns:lc="http://schemas.openxmlformats.org/drawingml/2006/lockedCanvas" xmlns:a14="http://schemas.microsoft.com/office/drawing/2010/main" xmlns=""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1000" dirty="0">
                <a:latin typeface="黑体" panose="02010609060101010101" pitchFamily="49" charset="-122"/>
                <a:ea typeface="黑体" panose="02010609060101010101" pitchFamily="49" charset="-122"/>
              </a:rPr>
              <a:t>单位：人民币亿元</a:t>
            </a:r>
          </a:p>
        </p:txBody>
      </p:sp>
      <p:graphicFrame>
        <p:nvGraphicFramePr>
          <p:cNvPr id="37" name="图表 36"/>
          <p:cNvGraphicFramePr/>
          <p:nvPr/>
        </p:nvGraphicFramePr>
        <p:xfrm>
          <a:off x="5949244" y="1072444"/>
          <a:ext cx="3194756" cy="1813455"/>
        </p:xfrm>
        <a:graphic>
          <a:graphicData uri="http://schemas.openxmlformats.org/drawingml/2006/chart">
            <c:chart xmlns:c="http://schemas.openxmlformats.org/drawingml/2006/chart" xmlns:r="http://schemas.openxmlformats.org/officeDocument/2006/relationships" r:id="rId4"/>
          </a:graphicData>
        </a:graphic>
      </p:graphicFrame>
      <p:sp>
        <p:nvSpPr>
          <p:cNvPr id="38" name="TextBox 37"/>
          <p:cNvSpPr txBox="1"/>
          <p:nvPr/>
        </p:nvSpPr>
        <p:spPr>
          <a:xfrm>
            <a:off x="6873369" y="746783"/>
            <a:ext cx="1405136" cy="307777"/>
          </a:xfrm>
          <a:prstGeom prst="rect">
            <a:avLst/>
          </a:prstGeom>
          <a:noFill/>
        </p:spPr>
        <p:txBody>
          <a:bodyPr wrap="square" rtlCol="0">
            <a:spAutoFit/>
          </a:bodyPr>
          <a:lstStyle/>
          <a:p>
            <a:r>
              <a:rPr lang="zh-CN" altLang="en-US" sz="1400" b="1" dirty="0" smtClean="0">
                <a:latin typeface="黑体" pitchFamily="2" charset="-122"/>
                <a:ea typeface="黑体" pitchFamily="2" charset="-122"/>
              </a:rPr>
              <a:t>国际结算量</a:t>
            </a:r>
            <a:endParaRPr lang="zh-CN" altLang="en-US" sz="1400" b="1" dirty="0">
              <a:latin typeface="黑体" pitchFamily="2" charset="-122"/>
              <a:ea typeface="黑体" pitchFamily="2" charset="-122"/>
            </a:endParaRPr>
          </a:p>
        </p:txBody>
      </p:sp>
      <p:sp>
        <p:nvSpPr>
          <p:cNvPr id="39" name="TextBox 10"/>
          <p:cNvSpPr txBox="1">
            <a:spLocks noChangeArrowheads="1"/>
          </p:cNvSpPr>
          <p:nvPr/>
        </p:nvSpPr>
        <p:spPr bwMode="auto">
          <a:xfrm>
            <a:off x="5973046" y="1038502"/>
            <a:ext cx="1384106" cy="246221"/>
          </a:xfrm>
          <a:prstGeom prst="rect">
            <a:avLst/>
          </a:prstGeom>
          <a:noFill/>
          <a:ln>
            <a:noFill/>
          </a:ln>
          <a:extLst>
            <a:ext uri="{909E8E84-426E-40DD-AFC4-6F175D3DCCD1}">
              <a14:hiddenFill xmlns:lc="http://schemas.openxmlformats.org/drawingml/2006/lockedCanvas" xmlns:a14="http://schemas.microsoft.com/office/drawing/2010/main" xmlns="">
                <a:solidFill>
                  <a:srgbClr val="FFFFFF"/>
                </a:solidFill>
              </a14:hiddenFill>
            </a:ext>
            <a:ext uri="{91240B29-F687-4F45-9708-019B960494DF}">
              <a14:hiddenLine xmlns:lc="http://schemas.openxmlformats.org/drawingml/2006/lockedCanvas" xmlns:a14="http://schemas.microsoft.com/office/drawing/2010/main" xmlns="" w="9525">
                <a:solidFill>
                  <a:srgbClr val="000000"/>
                </a:solidFill>
                <a:miter lim="800000"/>
                <a:headEnd/>
                <a:tailEnd/>
              </a14:hiddenLine>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1000" dirty="0">
                <a:latin typeface="黑体" panose="02010609060101010101" pitchFamily="49" charset="-122"/>
                <a:ea typeface="黑体" panose="02010609060101010101" pitchFamily="49" charset="-122"/>
              </a:rPr>
              <a:t>单位</a:t>
            </a:r>
            <a:r>
              <a:rPr lang="zh-CN" altLang="en-US" sz="1000" dirty="0" smtClean="0">
                <a:latin typeface="黑体" panose="02010609060101010101" pitchFamily="49" charset="-122"/>
                <a:ea typeface="黑体" panose="02010609060101010101" pitchFamily="49" charset="-122"/>
              </a:rPr>
              <a:t>：美元亿</a:t>
            </a:r>
            <a:r>
              <a:rPr lang="zh-CN" altLang="en-US" sz="1000" dirty="0">
                <a:latin typeface="黑体" panose="02010609060101010101" pitchFamily="49" charset="-122"/>
                <a:ea typeface="黑体" panose="02010609060101010101" pitchFamily="49" charset="-122"/>
              </a:rPr>
              <a:t>元</a:t>
            </a:r>
          </a:p>
        </p:txBody>
      </p:sp>
      <p:sp>
        <p:nvSpPr>
          <p:cNvPr id="41" name="TextBox 40"/>
          <p:cNvSpPr txBox="1"/>
          <p:nvPr/>
        </p:nvSpPr>
        <p:spPr>
          <a:xfrm>
            <a:off x="3309547" y="2932512"/>
            <a:ext cx="2088233" cy="307777"/>
          </a:xfrm>
          <a:prstGeom prst="rect">
            <a:avLst/>
          </a:prstGeom>
          <a:noFill/>
        </p:spPr>
        <p:txBody>
          <a:bodyPr wrap="square" rtlCol="0">
            <a:spAutoFit/>
          </a:bodyPr>
          <a:lstStyle/>
          <a:p>
            <a:r>
              <a:rPr lang="zh-CN" altLang="en-US" sz="1400" b="1" dirty="0" smtClean="0">
                <a:latin typeface="黑体" pitchFamily="2" charset="-122"/>
                <a:ea typeface="黑体" pitchFamily="2" charset="-122"/>
              </a:rPr>
              <a:t>绿色金融融资业务余额</a:t>
            </a:r>
            <a:endParaRPr lang="zh-CN" altLang="en-US" sz="1400" b="1" dirty="0">
              <a:latin typeface="黑体" pitchFamily="2" charset="-122"/>
              <a:ea typeface="黑体" pitchFamily="2" charset="-122"/>
            </a:endParaRPr>
          </a:p>
        </p:txBody>
      </p:sp>
      <p:sp>
        <p:nvSpPr>
          <p:cNvPr id="42" name="TextBox 10"/>
          <p:cNvSpPr txBox="1">
            <a:spLocks noChangeArrowheads="1"/>
          </p:cNvSpPr>
          <p:nvPr/>
        </p:nvSpPr>
        <p:spPr bwMode="auto">
          <a:xfrm>
            <a:off x="2757898" y="3261653"/>
            <a:ext cx="16479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a:latin typeface="黑体" panose="02010609060101010101" pitchFamily="49" charset="-122"/>
                <a:ea typeface="黑体" panose="02010609060101010101" pitchFamily="49" charset="-122"/>
              </a:rPr>
              <a:t>单位：人民币亿元</a:t>
            </a:r>
          </a:p>
        </p:txBody>
      </p:sp>
      <p:graphicFrame>
        <p:nvGraphicFramePr>
          <p:cNvPr id="43" name="图表 42"/>
          <p:cNvGraphicFramePr/>
          <p:nvPr/>
        </p:nvGraphicFramePr>
        <p:xfrm>
          <a:off x="5946598" y="3274696"/>
          <a:ext cx="3197402" cy="1701894"/>
        </p:xfrm>
        <a:graphic>
          <a:graphicData uri="http://schemas.openxmlformats.org/drawingml/2006/chart">
            <c:chart xmlns:c="http://schemas.openxmlformats.org/drawingml/2006/chart" xmlns:r="http://schemas.openxmlformats.org/officeDocument/2006/relationships" r:id="rId5"/>
          </a:graphicData>
        </a:graphic>
      </p:graphicFrame>
      <p:sp>
        <p:nvSpPr>
          <p:cNvPr id="44" name="TextBox 43"/>
          <p:cNvSpPr txBox="1"/>
          <p:nvPr/>
        </p:nvSpPr>
        <p:spPr>
          <a:xfrm>
            <a:off x="6527108" y="2931791"/>
            <a:ext cx="2322748" cy="307777"/>
          </a:xfrm>
          <a:prstGeom prst="rect">
            <a:avLst/>
          </a:prstGeom>
          <a:noFill/>
        </p:spPr>
        <p:txBody>
          <a:bodyPr wrap="square" rtlCol="0">
            <a:spAutoFit/>
          </a:bodyPr>
          <a:lstStyle/>
          <a:p>
            <a:r>
              <a:rPr lang="zh-CN" altLang="en-US" sz="1400" b="1" dirty="0" smtClean="0">
                <a:solidFill>
                  <a:schemeClr val="tx1"/>
                </a:solidFill>
                <a:latin typeface="黑体" pitchFamily="2" charset="-122"/>
                <a:ea typeface="黑体" pitchFamily="2" charset="-122"/>
              </a:rPr>
              <a:t>现金管理客户日均存款</a:t>
            </a:r>
            <a:endParaRPr lang="zh-CN" altLang="en-US" sz="1400" b="1" dirty="0">
              <a:solidFill>
                <a:schemeClr val="tx1"/>
              </a:solidFill>
              <a:latin typeface="黑体" pitchFamily="2" charset="-122"/>
              <a:ea typeface="黑体" pitchFamily="2" charset="-122"/>
            </a:endParaRPr>
          </a:p>
        </p:txBody>
      </p:sp>
      <p:sp>
        <p:nvSpPr>
          <p:cNvPr id="45" name="TextBox 10"/>
          <p:cNvSpPr txBox="1">
            <a:spLocks noChangeArrowheads="1"/>
          </p:cNvSpPr>
          <p:nvPr/>
        </p:nvSpPr>
        <p:spPr bwMode="auto">
          <a:xfrm>
            <a:off x="5954917" y="3254954"/>
            <a:ext cx="180667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l">
              <a:defRPr>
                <a:solidFill>
                  <a:schemeClr val="tx1"/>
                </a:solidFill>
                <a:latin typeface="Calibri" pitchFamily="34" charset="0"/>
                <a:ea typeface="宋体" pitchFamily="2" charset="-122"/>
              </a:defRPr>
            </a:lvl1pPr>
            <a:lvl2pPr marL="742950" indent="-285750" algn="l">
              <a:defRPr>
                <a:solidFill>
                  <a:schemeClr val="tx1"/>
                </a:solidFill>
                <a:latin typeface="Calibri" pitchFamily="34" charset="0"/>
                <a:ea typeface="宋体" pitchFamily="2" charset="-122"/>
              </a:defRPr>
            </a:lvl2pPr>
            <a:lvl3pPr marL="1143000" indent="-228600" algn="l">
              <a:defRPr>
                <a:solidFill>
                  <a:schemeClr val="tx1"/>
                </a:solidFill>
                <a:latin typeface="Calibri" pitchFamily="34" charset="0"/>
                <a:ea typeface="宋体" pitchFamily="2" charset="-122"/>
              </a:defRPr>
            </a:lvl3pPr>
            <a:lvl4pPr marL="1600200" indent="-228600" algn="l">
              <a:defRPr>
                <a:solidFill>
                  <a:schemeClr val="tx1"/>
                </a:solidFill>
                <a:latin typeface="Calibri" pitchFamily="34" charset="0"/>
                <a:ea typeface="宋体" pitchFamily="2" charset="-122"/>
              </a:defRPr>
            </a:lvl4pPr>
            <a:lvl5pPr marL="2057400" indent="-228600" algn="l">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r>
              <a:rPr lang="zh-CN" altLang="en-US" sz="1000" dirty="0">
                <a:latin typeface="黑体" panose="02010609060101010101" pitchFamily="49" charset="-122"/>
                <a:ea typeface="黑体" panose="02010609060101010101" pitchFamily="49" charset="-122"/>
              </a:rPr>
              <a:t>单位：人民币亿元</a:t>
            </a:r>
          </a:p>
        </p:txBody>
      </p:sp>
      <p:sp>
        <p:nvSpPr>
          <p:cNvPr id="18" name="文本框 18"/>
          <p:cNvSpPr txBox="1"/>
          <p:nvPr/>
        </p:nvSpPr>
        <p:spPr>
          <a:xfrm>
            <a:off x="3894845" y="3540365"/>
            <a:ext cx="97048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200" dirty="0" smtClean="0">
                <a:latin typeface="黑体" pitchFamily="2" charset="-122"/>
                <a:ea typeface="黑体" pitchFamily="2" charset="-122"/>
              </a:rPr>
              <a:t> +60.92%</a:t>
            </a:r>
            <a:endParaRPr lang="zh-CN" altLang="en-US" sz="1200" dirty="0">
              <a:latin typeface="黑体" pitchFamily="2" charset="-122"/>
              <a:ea typeface="黑体" pitchFamily="2" charset="-122"/>
            </a:endParaRPr>
          </a:p>
        </p:txBody>
      </p:sp>
      <p:sp>
        <p:nvSpPr>
          <p:cNvPr id="20" name="矩形 19"/>
          <p:cNvSpPr/>
          <p:nvPr/>
        </p:nvSpPr>
        <p:spPr>
          <a:xfrm>
            <a:off x="5220072" y="4693033"/>
            <a:ext cx="144016" cy="2160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smtClean="0">
                <a:solidFill>
                  <a:schemeClr val="tx1"/>
                </a:solidFill>
                <a:latin typeface="黑体" pitchFamily="2" charset="-122"/>
                <a:ea typeface="黑体" pitchFamily="2" charset="-122"/>
              </a:rPr>
              <a:t>年</a:t>
            </a:r>
            <a:endParaRPr lang="en-GB" sz="1000" dirty="0">
              <a:solidFill>
                <a:schemeClr val="tx1"/>
              </a:solidFill>
              <a:latin typeface="黑体" pitchFamily="2" charset="-122"/>
              <a:ea typeface="黑体" pitchFamily="2" charset="-122"/>
            </a:endParaRPr>
          </a:p>
        </p:txBody>
      </p:sp>
      <p:sp>
        <p:nvSpPr>
          <p:cNvPr id="24" name="矩形 23"/>
          <p:cNvSpPr/>
          <p:nvPr/>
        </p:nvSpPr>
        <p:spPr>
          <a:xfrm>
            <a:off x="238125" y="699542"/>
            <a:ext cx="2476500" cy="432048"/>
          </a:xfrm>
          <a:prstGeom prst="rect">
            <a:avLst/>
          </a:prstGeom>
          <a:solidFill>
            <a:srgbClr val="4F81BD"/>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611560" y="699542"/>
            <a:ext cx="1872208" cy="400110"/>
          </a:xfrm>
          <a:prstGeom prst="rect">
            <a:avLst/>
          </a:prstGeom>
          <a:noFill/>
        </p:spPr>
        <p:txBody>
          <a:bodyPr wrap="square" rtlCol="0">
            <a:spAutoFit/>
          </a:bodyPr>
          <a:lstStyle/>
          <a:p>
            <a:r>
              <a:rPr lang="zh-CN" altLang="en-US" sz="2000" b="1" dirty="0" smtClean="0">
                <a:solidFill>
                  <a:schemeClr val="bg1"/>
                </a:solidFill>
                <a:latin typeface="黑体" pitchFamily="2" charset="-122"/>
                <a:ea typeface="黑体" pitchFamily="2" charset="-122"/>
              </a:rPr>
              <a:t>企业金融条线</a:t>
            </a:r>
            <a:endParaRPr lang="zh-CN" altLang="en-US" sz="2000" b="1" dirty="0">
              <a:solidFill>
                <a:schemeClr val="bg1"/>
              </a:solidFill>
              <a:latin typeface="黑体" pitchFamily="2" charset="-122"/>
              <a:ea typeface="黑体" pitchFamily="2" charset="-122"/>
            </a:endParaRPr>
          </a:p>
        </p:txBody>
      </p:sp>
      <p:sp>
        <p:nvSpPr>
          <p:cNvPr id="26" name="TextBox 25"/>
          <p:cNvSpPr txBox="1"/>
          <p:nvPr/>
        </p:nvSpPr>
        <p:spPr>
          <a:xfrm>
            <a:off x="251520" y="1117600"/>
            <a:ext cx="2448272" cy="3683060"/>
          </a:xfrm>
          <a:prstGeom prst="rect">
            <a:avLst/>
          </a:prstGeom>
          <a:solidFill>
            <a:schemeClr val="tx2">
              <a:lumMod val="20000"/>
              <a:lumOff val="80000"/>
            </a:schemeClr>
          </a:solidFill>
        </p:spPr>
        <p:txBody>
          <a:bodyPr wrap="square" rtlCol="0">
            <a:spAutoFit/>
          </a:bodyPr>
          <a:lstStyle/>
          <a:p>
            <a:pPr marL="180975" indent="-180975" algn="just">
              <a:lnSpc>
                <a:spcPts val="2000"/>
              </a:lnSpc>
              <a:buFont typeface="Wingdings" pitchFamily="2" charset="2"/>
              <a:buChar char="p"/>
            </a:pPr>
            <a:r>
              <a:rPr lang="zh-CN" altLang="en-US" sz="1200" dirty="0" smtClean="0">
                <a:latin typeface="黑体" pitchFamily="2" charset="-122"/>
                <a:ea typeface="黑体" pitchFamily="2" charset="-122"/>
              </a:rPr>
              <a:t>对公客户基础进一步夯实，对公存款平稳增长，半年末余额</a:t>
            </a:r>
            <a:r>
              <a:rPr lang="en-US" altLang="en-US" sz="1200" dirty="0" smtClean="0">
                <a:latin typeface="黑体" pitchFamily="2" charset="-122"/>
                <a:ea typeface="黑体" pitchFamily="2" charset="-122"/>
              </a:rPr>
              <a:t>18,</a:t>
            </a:r>
            <a:r>
              <a:rPr lang="en-US" altLang="zh-CN" sz="1200" dirty="0" smtClean="0">
                <a:latin typeface="黑体" pitchFamily="2" charset="-122"/>
                <a:ea typeface="黑体" pitchFamily="2" charset="-122"/>
              </a:rPr>
              <a:t>743</a:t>
            </a:r>
            <a:r>
              <a:rPr lang="zh-CN" altLang="en-US" sz="1200" dirty="0" smtClean="0">
                <a:latin typeface="黑体" pitchFamily="2" charset="-122"/>
                <a:ea typeface="黑体" pitchFamily="2" charset="-122"/>
              </a:rPr>
              <a:t>亿元，比年初增加</a:t>
            </a:r>
            <a:r>
              <a:rPr lang="en-US" altLang="en-US" sz="1200" dirty="0" smtClean="0">
                <a:latin typeface="黑体" pitchFamily="2" charset="-122"/>
                <a:ea typeface="黑体" pitchFamily="2" charset="-122"/>
              </a:rPr>
              <a:t>600</a:t>
            </a:r>
            <a:r>
              <a:rPr lang="zh-CN" altLang="en-US" sz="1200" dirty="0" smtClean="0">
                <a:latin typeface="黑体" pitchFamily="2" charset="-122"/>
                <a:ea typeface="黑体" pitchFamily="2" charset="-122"/>
              </a:rPr>
              <a:t>亿元</a:t>
            </a:r>
          </a:p>
          <a:p>
            <a:pPr marL="180975" indent="-180975" algn="just">
              <a:lnSpc>
                <a:spcPts val="2000"/>
              </a:lnSpc>
              <a:buFont typeface="Wingdings" pitchFamily="2" charset="2"/>
              <a:buChar char="p"/>
            </a:pPr>
            <a:r>
              <a:rPr lang="zh-CN" altLang="en-US" sz="1200" dirty="0" smtClean="0">
                <a:latin typeface="黑体" pitchFamily="2" charset="-122"/>
                <a:ea typeface="黑体" pitchFamily="2" charset="-122"/>
              </a:rPr>
              <a:t>着力构建融资多元化、筹资多元化、支付结算现代化和财务收入多元化的“新四化”业务格局</a:t>
            </a:r>
          </a:p>
          <a:p>
            <a:pPr marL="180975" indent="-180975" algn="just">
              <a:lnSpc>
                <a:spcPts val="2000"/>
              </a:lnSpc>
              <a:buFont typeface="Wingdings" pitchFamily="2" charset="2"/>
              <a:buChar char="p"/>
            </a:pPr>
            <a:r>
              <a:rPr lang="zh-CN" altLang="en-US" sz="1200" dirty="0" smtClean="0">
                <a:latin typeface="黑体" pitchFamily="2" charset="-122"/>
                <a:ea typeface="黑体" pitchFamily="2" charset="-122"/>
              </a:rPr>
              <a:t>贸易融资业务实现快速转型和稳定发展，贸易融资业务量、国际结算量再创新高</a:t>
            </a:r>
          </a:p>
          <a:p>
            <a:pPr marL="180975" indent="-180975" algn="just">
              <a:lnSpc>
                <a:spcPts val="2000"/>
              </a:lnSpc>
              <a:buFont typeface="Wingdings" pitchFamily="2" charset="2"/>
              <a:buChar char="p"/>
            </a:pPr>
            <a:r>
              <a:rPr lang="zh-CN" altLang="en-US" sz="1200" dirty="0" smtClean="0">
                <a:latin typeface="黑体" pitchFamily="2" charset="-122"/>
                <a:ea typeface="黑体" pitchFamily="2" charset="-122"/>
              </a:rPr>
              <a:t>全面支持节能环保事业，绿色金融业务不断升级，品牌影响进一步扩大</a:t>
            </a:r>
            <a:endParaRPr lang="en-US" altLang="zh-CN" sz="1200" dirty="0" smtClean="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13458</TotalTime>
  <Words>1863</Words>
  <Application>Microsoft Office PowerPoint</Application>
  <PresentationFormat>全屏显示(16:9)</PresentationFormat>
  <Paragraphs>342</Paragraphs>
  <Slides>16</Slides>
  <Notes>2</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yt</dc:creator>
  <cp:lastModifiedBy>于许敏</cp:lastModifiedBy>
  <cp:revision>1592</cp:revision>
  <dcterms:created xsi:type="dcterms:W3CDTF">2013-04-15T00:10:59Z</dcterms:created>
  <dcterms:modified xsi:type="dcterms:W3CDTF">2014-09-09T00:53:02Z</dcterms:modified>
</cp:coreProperties>
</file>